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2" r:id="rId6"/>
    <p:sldId id="260" r:id="rId7"/>
    <p:sldId id="272" r:id="rId8"/>
    <p:sldId id="263" r:id="rId9"/>
    <p:sldId id="264" r:id="rId10"/>
    <p:sldId id="265" r:id="rId11"/>
    <p:sldId id="267" r:id="rId12"/>
    <p:sldId id="268" r:id="rId13"/>
    <p:sldId id="269" r:id="rId14"/>
    <p:sldId id="270" r:id="rId15"/>
    <p:sldId id="271" r:id="rId16"/>
    <p:sldId id="273" r:id="rId17"/>
    <p:sldId id="274" r:id="rId18"/>
    <p:sldId id="275" r:id="rId19"/>
    <p:sldId id="276" r:id="rId20"/>
    <p:sldId id="277" r:id="rId21"/>
    <p:sldId id="279" r:id="rId22"/>
    <p:sldId id="295" r:id="rId23"/>
    <p:sldId id="280" r:id="rId24"/>
    <p:sldId id="281" r:id="rId25"/>
    <p:sldId id="283" r:id="rId26"/>
    <p:sldId id="284" r:id="rId27"/>
    <p:sldId id="285" r:id="rId28"/>
    <p:sldId id="286" r:id="rId29"/>
    <p:sldId id="287" r:id="rId30"/>
    <p:sldId id="288" r:id="rId31"/>
    <p:sldId id="289" r:id="rId32"/>
    <p:sldId id="290" r:id="rId33"/>
    <p:sldId id="291" r:id="rId34"/>
    <p:sldId id="292" r:id="rId35"/>
    <p:sldId id="29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6197"/>
  </p:normalViewPr>
  <p:slideViewPr>
    <p:cSldViewPr snapToGrid="0" snapToObjects="1">
      <p:cViewPr varScale="1">
        <p:scale>
          <a:sx n="115" d="100"/>
          <a:sy n="115" d="100"/>
        </p:scale>
        <p:origin x="232" y="384"/>
      </p:cViewPr>
      <p:guideLst/>
    </p:cSldViewPr>
  </p:slideViewPr>
  <p:outlineViewPr>
    <p:cViewPr>
      <p:scale>
        <a:sx n="33" d="100"/>
        <a:sy n="33" d="100"/>
      </p:scale>
      <p:origin x="0" y="-83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8D0F08-6D4B-4384-839C-AE65A2300B2C}"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en-US"/>
        </a:p>
      </dgm:t>
    </dgm:pt>
    <dgm:pt modelId="{E6756B94-F699-44B9-85A8-315C3465D17C}">
      <dgm:prSet/>
      <dgm:spPr/>
      <dgm:t>
        <a:bodyPr/>
        <a:lstStyle/>
        <a:p>
          <a:r>
            <a:rPr lang="en-US" dirty="0"/>
            <a:t>Objective</a:t>
          </a:r>
        </a:p>
      </dgm:t>
    </dgm:pt>
    <dgm:pt modelId="{03BA5B59-7380-4756-BDB9-221A6D4D9DB6}" type="parTrans" cxnId="{5DE3AD6B-A34F-4061-8A93-1A7EEB3BB93F}">
      <dgm:prSet/>
      <dgm:spPr/>
      <dgm:t>
        <a:bodyPr/>
        <a:lstStyle/>
        <a:p>
          <a:endParaRPr lang="en-US"/>
        </a:p>
      </dgm:t>
    </dgm:pt>
    <dgm:pt modelId="{ACA367FD-94D7-414E-A19B-8AE1203D7B45}" type="sibTrans" cxnId="{5DE3AD6B-A34F-4061-8A93-1A7EEB3BB93F}">
      <dgm:prSet/>
      <dgm:spPr/>
      <dgm:t>
        <a:bodyPr/>
        <a:lstStyle/>
        <a:p>
          <a:endParaRPr lang="en-US"/>
        </a:p>
      </dgm:t>
    </dgm:pt>
    <dgm:pt modelId="{5B6457C6-8E47-4FFD-B9EF-AA74201E0F4D}">
      <dgm:prSet/>
      <dgm:spPr/>
      <dgm:t>
        <a:bodyPr/>
        <a:lstStyle/>
        <a:p>
          <a:r>
            <a:rPr lang="en-US"/>
            <a:t>Hypothesis</a:t>
          </a:r>
        </a:p>
      </dgm:t>
    </dgm:pt>
    <dgm:pt modelId="{39948BE1-0409-4322-BDC7-493DB4A4E271}" type="parTrans" cxnId="{B2ACD588-B589-4A93-8BFF-2A10337B34C9}">
      <dgm:prSet/>
      <dgm:spPr/>
      <dgm:t>
        <a:bodyPr/>
        <a:lstStyle/>
        <a:p>
          <a:endParaRPr lang="en-US"/>
        </a:p>
      </dgm:t>
    </dgm:pt>
    <dgm:pt modelId="{5BC41B42-C6DF-4C87-9A2D-48D0BD45A9E5}" type="sibTrans" cxnId="{B2ACD588-B589-4A93-8BFF-2A10337B34C9}">
      <dgm:prSet/>
      <dgm:spPr/>
      <dgm:t>
        <a:bodyPr/>
        <a:lstStyle/>
        <a:p>
          <a:endParaRPr lang="en-US"/>
        </a:p>
      </dgm:t>
    </dgm:pt>
    <dgm:pt modelId="{99B3883D-42A9-45AF-A5AE-EAD326ECFD59}">
      <dgm:prSet/>
      <dgm:spPr/>
      <dgm:t>
        <a:bodyPr/>
        <a:lstStyle/>
        <a:p>
          <a:r>
            <a:rPr lang="en-US" dirty="0"/>
            <a:t>EDA</a:t>
          </a:r>
        </a:p>
      </dgm:t>
    </dgm:pt>
    <dgm:pt modelId="{8785C467-9F4B-464C-AE58-7D1091914D62}" type="parTrans" cxnId="{6B1E730D-C5AA-4329-9F89-0967FE302717}">
      <dgm:prSet/>
      <dgm:spPr/>
      <dgm:t>
        <a:bodyPr/>
        <a:lstStyle/>
        <a:p>
          <a:endParaRPr lang="en-US"/>
        </a:p>
      </dgm:t>
    </dgm:pt>
    <dgm:pt modelId="{25C4FB46-FECE-4C69-BF4A-784D11B93278}" type="sibTrans" cxnId="{6B1E730D-C5AA-4329-9F89-0967FE302717}">
      <dgm:prSet/>
      <dgm:spPr/>
      <dgm:t>
        <a:bodyPr/>
        <a:lstStyle/>
        <a:p>
          <a:endParaRPr lang="en-US"/>
        </a:p>
      </dgm:t>
    </dgm:pt>
    <dgm:pt modelId="{8332D7D6-8F24-4B7F-83EF-A13E80940A7D}">
      <dgm:prSet/>
      <dgm:spPr/>
      <dgm:t>
        <a:bodyPr/>
        <a:lstStyle/>
        <a:p>
          <a:r>
            <a:rPr lang="en-US" dirty="0"/>
            <a:t>Initial model fitting - Linear Regression</a:t>
          </a:r>
        </a:p>
      </dgm:t>
    </dgm:pt>
    <dgm:pt modelId="{597DB911-AA2E-4DCA-A92F-DB232A5D30FE}" type="parTrans" cxnId="{91410D89-A93E-4CCB-843C-8F8CFB435460}">
      <dgm:prSet/>
      <dgm:spPr/>
      <dgm:t>
        <a:bodyPr/>
        <a:lstStyle/>
        <a:p>
          <a:endParaRPr lang="en-US"/>
        </a:p>
      </dgm:t>
    </dgm:pt>
    <dgm:pt modelId="{3AD75473-DBAB-48D1-985E-24FA2D102D90}" type="sibTrans" cxnId="{91410D89-A93E-4CCB-843C-8F8CFB435460}">
      <dgm:prSet/>
      <dgm:spPr/>
      <dgm:t>
        <a:bodyPr/>
        <a:lstStyle/>
        <a:p>
          <a:endParaRPr lang="en-US"/>
        </a:p>
      </dgm:t>
    </dgm:pt>
    <dgm:pt modelId="{90CFF5D5-9A23-4BF3-8FB5-7CD8A87EFB31}">
      <dgm:prSet/>
      <dgm:spPr/>
      <dgm:t>
        <a:bodyPr/>
        <a:lstStyle/>
        <a:p>
          <a:r>
            <a:rPr lang="en-US" dirty="0"/>
            <a:t>Feature engineering </a:t>
          </a:r>
        </a:p>
      </dgm:t>
    </dgm:pt>
    <dgm:pt modelId="{E16A8B81-B13A-47B8-AC0B-C0EC2386F1EC}" type="parTrans" cxnId="{E49634FA-9252-406B-BC3D-C0E3C7625DE1}">
      <dgm:prSet/>
      <dgm:spPr/>
      <dgm:t>
        <a:bodyPr/>
        <a:lstStyle/>
        <a:p>
          <a:endParaRPr lang="en-US"/>
        </a:p>
      </dgm:t>
    </dgm:pt>
    <dgm:pt modelId="{C36D838D-8F4A-4145-9EEA-C882463B9070}" type="sibTrans" cxnId="{E49634FA-9252-406B-BC3D-C0E3C7625DE1}">
      <dgm:prSet/>
      <dgm:spPr/>
      <dgm:t>
        <a:bodyPr/>
        <a:lstStyle/>
        <a:p>
          <a:endParaRPr lang="en-US"/>
        </a:p>
      </dgm:t>
    </dgm:pt>
    <dgm:pt modelId="{672B43A1-2D6E-4475-ABE1-B4A6959FDCC5}">
      <dgm:prSet/>
      <dgm:spPr/>
      <dgm:t>
        <a:bodyPr/>
        <a:lstStyle/>
        <a:p>
          <a:r>
            <a:rPr lang="en-US" dirty="0"/>
            <a:t>Model fitting – Forward selection/Backward selection</a:t>
          </a:r>
        </a:p>
      </dgm:t>
    </dgm:pt>
    <dgm:pt modelId="{EF1CDB39-E5DA-48E7-9516-1550C630BD39}" type="parTrans" cxnId="{AA1C4E83-3266-447A-9F26-146DA6F2FC8F}">
      <dgm:prSet/>
      <dgm:spPr/>
      <dgm:t>
        <a:bodyPr/>
        <a:lstStyle/>
        <a:p>
          <a:endParaRPr lang="en-US"/>
        </a:p>
      </dgm:t>
    </dgm:pt>
    <dgm:pt modelId="{DA64547B-9944-4B76-9230-9EA816091C38}" type="sibTrans" cxnId="{AA1C4E83-3266-447A-9F26-146DA6F2FC8F}">
      <dgm:prSet/>
      <dgm:spPr/>
      <dgm:t>
        <a:bodyPr/>
        <a:lstStyle/>
        <a:p>
          <a:endParaRPr lang="en-US"/>
        </a:p>
      </dgm:t>
    </dgm:pt>
    <dgm:pt modelId="{1F04CD9F-FBF9-4931-A645-8074FB2F7434}">
      <dgm:prSet/>
      <dgm:spPr/>
      <dgm:t>
        <a:bodyPr/>
        <a:lstStyle/>
        <a:p>
          <a:r>
            <a:rPr lang="en-US" dirty="0"/>
            <a:t>Model fitting – Decision Tree</a:t>
          </a:r>
        </a:p>
      </dgm:t>
    </dgm:pt>
    <dgm:pt modelId="{D9DF4C1D-F3F4-4FC2-9A36-32FDED2B3452}" type="parTrans" cxnId="{E01E9FF4-1D34-44E6-9A3A-9F3975CF56AC}">
      <dgm:prSet/>
      <dgm:spPr/>
      <dgm:t>
        <a:bodyPr/>
        <a:lstStyle/>
        <a:p>
          <a:endParaRPr lang="en-US"/>
        </a:p>
      </dgm:t>
    </dgm:pt>
    <dgm:pt modelId="{4340AD81-0B7F-4E16-B0C4-DEBA264ECC56}" type="sibTrans" cxnId="{E01E9FF4-1D34-44E6-9A3A-9F3975CF56AC}">
      <dgm:prSet/>
      <dgm:spPr/>
      <dgm:t>
        <a:bodyPr/>
        <a:lstStyle/>
        <a:p>
          <a:endParaRPr lang="en-US"/>
        </a:p>
      </dgm:t>
    </dgm:pt>
    <dgm:pt modelId="{E668367F-6A44-431F-AF17-E63C3D2F3518}">
      <dgm:prSet/>
      <dgm:spPr/>
      <dgm:t>
        <a:bodyPr/>
        <a:lstStyle/>
        <a:p>
          <a:r>
            <a:rPr lang="en-US" dirty="0"/>
            <a:t>Model Testing</a:t>
          </a:r>
        </a:p>
      </dgm:t>
    </dgm:pt>
    <dgm:pt modelId="{0D6CEE42-89CD-46E2-9AF6-87F8B3E500EF}" type="parTrans" cxnId="{B48BBFE2-C706-4BCA-A91F-4EC45D458CB9}">
      <dgm:prSet/>
      <dgm:spPr/>
      <dgm:t>
        <a:bodyPr/>
        <a:lstStyle/>
        <a:p>
          <a:endParaRPr lang="en-US"/>
        </a:p>
      </dgm:t>
    </dgm:pt>
    <dgm:pt modelId="{0FEB9C15-E359-487E-9EAB-9C6ABA30BEF7}" type="sibTrans" cxnId="{B48BBFE2-C706-4BCA-A91F-4EC45D458CB9}">
      <dgm:prSet/>
      <dgm:spPr/>
      <dgm:t>
        <a:bodyPr/>
        <a:lstStyle/>
        <a:p>
          <a:endParaRPr lang="en-US"/>
        </a:p>
      </dgm:t>
    </dgm:pt>
    <dgm:pt modelId="{1D56A9B2-830D-3A43-AB84-187A3DABF1D6}">
      <dgm:prSet/>
      <dgm:spPr/>
      <dgm:t>
        <a:bodyPr/>
        <a:lstStyle/>
        <a:p>
          <a:endParaRPr lang="en-GB"/>
        </a:p>
      </dgm:t>
    </dgm:pt>
    <dgm:pt modelId="{8946729A-1928-9C4B-A8EF-AE66521887C0}" type="parTrans" cxnId="{6646E24D-7180-EF4B-BE7E-BC32C7357C39}">
      <dgm:prSet/>
      <dgm:spPr/>
      <dgm:t>
        <a:bodyPr/>
        <a:lstStyle/>
        <a:p>
          <a:endParaRPr lang="en-GB"/>
        </a:p>
      </dgm:t>
    </dgm:pt>
    <dgm:pt modelId="{CEFA6FF4-0667-404A-9F65-34449E1D2C53}" type="sibTrans" cxnId="{6646E24D-7180-EF4B-BE7E-BC32C7357C39}">
      <dgm:prSet/>
      <dgm:spPr/>
      <dgm:t>
        <a:bodyPr/>
        <a:lstStyle/>
        <a:p>
          <a:endParaRPr lang="en-GB"/>
        </a:p>
      </dgm:t>
    </dgm:pt>
    <dgm:pt modelId="{43821B36-CC18-9D45-84DA-9DED0ABDD29A}" type="pres">
      <dgm:prSet presAssocID="{068D0F08-6D4B-4384-839C-AE65A2300B2C}" presName="vert0" presStyleCnt="0">
        <dgm:presLayoutVars>
          <dgm:dir/>
          <dgm:animOne val="branch"/>
          <dgm:animLvl val="lvl"/>
        </dgm:presLayoutVars>
      </dgm:prSet>
      <dgm:spPr/>
    </dgm:pt>
    <dgm:pt modelId="{020150CD-1EB9-4B48-BA34-FEF5C1920925}" type="pres">
      <dgm:prSet presAssocID="{E6756B94-F699-44B9-85A8-315C3465D17C}" presName="thickLine" presStyleLbl="alignNode1" presStyleIdx="0" presStyleCnt="9"/>
      <dgm:spPr/>
    </dgm:pt>
    <dgm:pt modelId="{BFED0DF8-E992-284F-A263-9E508B6217D1}" type="pres">
      <dgm:prSet presAssocID="{E6756B94-F699-44B9-85A8-315C3465D17C}" presName="horz1" presStyleCnt="0"/>
      <dgm:spPr/>
    </dgm:pt>
    <dgm:pt modelId="{D0D121EB-FA3C-6744-80E2-044AA84E0156}" type="pres">
      <dgm:prSet presAssocID="{E6756B94-F699-44B9-85A8-315C3465D17C}" presName="tx1" presStyleLbl="revTx" presStyleIdx="0" presStyleCnt="9"/>
      <dgm:spPr/>
    </dgm:pt>
    <dgm:pt modelId="{BE13EF37-EAF8-F847-B106-F8171D364914}" type="pres">
      <dgm:prSet presAssocID="{E6756B94-F699-44B9-85A8-315C3465D17C}" presName="vert1" presStyleCnt="0"/>
      <dgm:spPr/>
    </dgm:pt>
    <dgm:pt modelId="{BC2C230B-20BA-4840-9060-9FF3633D04EC}" type="pres">
      <dgm:prSet presAssocID="{5B6457C6-8E47-4FFD-B9EF-AA74201E0F4D}" presName="thickLine" presStyleLbl="alignNode1" presStyleIdx="1" presStyleCnt="9"/>
      <dgm:spPr/>
    </dgm:pt>
    <dgm:pt modelId="{C28D95F0-208A-0C4A-AC23-B087D0627AD6}" type="pres">
      <dgm:prSet presAssocID="{5B6457C6-8E47-4FFD-B9EF-AA74201E0F4D}" presName="horz1" presStyleCnt="0"/>
      <dgm:spPr/>
    </dgm:pt>
    <dgm:pt modelId="{F88D0307-6109-E747-903C-934957EF4BCC}" type="pres">
      <dgm:prSet presAssocID="{5B6457C6-8E47-4FFD-B9EF-AA74201E0F4D}" presName="tx1" presStyleLbl="revTx" presStyleIdx="1" presStyleCnt="9"/>
      <dgm:spPr/>
    </dgm:pt>
    <dgm:pt modelId="{C422DD87-A91B-AB4F-B5B5-3B23DF5B7373}" type="pres">
      <dgm:prSet presAssocID="{5B6457C6-8E47-4FFD-B9EF-AA74201E0F4D}" presName="vert1" presStyleCnt="0"/>
      <dgm:spPr/>
    </dgm:pt>
    <dgm:pt modelId="{5DC0D682-B12C-314C-823C-3A9A67EE3664}" type="pres">
      <dgm:prSet presAssocID="{99B3883D-42A9-45AF-A5AE-EAD326ECFD59}" presName="thickLine" presStyleLbl="alignNode1" presStyleIdx="2" presStyleCnt="9"/>
      <dgm:spPr/>
    </dgm:pt>
    <dgm:pt modelId="{F42CDCA6-42AD-9E49-9381-C1E712313F7D}" type="pres">
      <dgm:prSet presAssocID="{99B3883D-42A9-45AF-A5AE-EAD326ECFD59}" presName="horz1" presStyleCnt="0"/>
      <dgm:spPr/>
    </dgm:pt>
    <dgm:pt modelId="{2BD08DE7-AD46-5D4D-8989-B6C066F08672}" type="pres">
      <dgm:prSet presAssocID="{99B3883D-42A9-45AF-A5AE-EAD326ECFD59}" presName="tx1" presStyleLbl="revTx" presStyleIdx="2" presStyleCnt="9"/>
      <dgm:spPr/>
    </dgm:pt>
    <dgm:pt modelId="{307D7BCA-5258-9C4D-88C4-86AFBE52C8B0}" type="pres">
      <dgm:prSet presAssocID="{99B3883D-42A9-45AF-A5AE-EAD326ECFD59}" presName="vert1" presStyleCnt="0"/>
      <dgm:spPr/>
    </dgm:pt>
    <dgm:pt modelId="{F922F406-EA8B-2B41-A9E0-E0DEABF9B04F}" type="pres">
      <dgm:prSet presAssocID="{8332D7D6-8F24-4B7F-83EF-A13E80940A7D}" presName="thickLine" presStyleLbl="alignNode1" presStyleIdx="3" presStyleCnt="9"/>
      <dgm:spPr/>
    </dgm:pt>
    <dgm:pt modelId="{2381FB4C-FAED-9A41-ABBF-87A27279774A}" type="pres">
      <dgm:prSet presAssocID="{8332D7D6-8F24-4B7F-83EF-A13E80940A7D}" presName="horz1" presStyleCnt="0"/>
      <dgm:spPr/>
    </dgm:pt>
    <dgm:pt modelId="{B8DCA52B-812E-9A47-9545-1B726C17CBF8}" type="pres">
      <dgm:prSet presAssocID="{8332D7D6-8F24-4B7F-83EF-A13E80940A7D}" presName="tx1" presStyleLbl="revTx" presStyleIdx="3" presStyleCnt="9"/>
      <dgm:spPr/>
    </dgm:pt>
    <dgm:pt modelId="{F9B52D08-3768-8742-950E-224C2C145FDF}" type="pres">
      <dgm:prSet presAssocID="{8332D7D6-8F24-4B7F-83EF-A13E80940A7D}" presName="vert1" presStyleCnt="0"/>
      <dgm:spPr/>
    </dgm:pt>
    <dgm:pt modelId="{11B3186C-EE76-7341-902E-0618AACFCE93}" type="pres">
      <dgm:prSet presAssocID="{90CFF5D5-9A23-4BF3-8FB5-7CD8A87EFB31}" presName="thickLine" presStyleLbl="alignNode1" presStyleIdx="4" presStyleCnt="9"/>
      <dgm:spPr/>
    </dgm:pt>
    <dgm:pt modelId="{104D361C-B13A-8141-9824-46FC89D51CBF}" type="pres">
      <dgm:prSet presAssocID="{90CFF5D5-9A23-4BF3-8FB5-7CD8A87EFB31}" presName="horz1" presStyleCnt="0"/>
      <dgm:spPr/>
    </dgm:pt>
    <dgm:pt modelId="{C42E42C5-6527-B841-B768-5BB074F594C3}" type="pres">
      <dgm:prSet presAssocID="{90CFF5D5-9A23-4BF3-8FB5-7CD8A87EFB31}" presName="tx1" presStyleLbl="revTx" presStyleIdx="4" presStyleCnt="9"/>
      <dgm:spPr/>
    </dgm:pt>
    <dgm:pt modelId="{D7B90395-D8CC-9548-B3CA-F839BD1E1782}" type="pres">
      <dgm:prSet presAssocID="{90CFF5D5-9A23-4BF3-8FB5-7CD8A87EFB31}" presName="vert1" presStyleCnt="0"/>
      <dgm:spPr/>
    </dgm:pt>
    <dgm:pt modelId="{6B5AD482-66EB-E245-A666-76E5A70E2161}" type="pres">
      <dgm:prSet presAssocID="{672B43A1-2D6E-4475-ABE1-B4A6959FDCC5}" presName="thickLine" presStyleLbl="alignNode1" presStyleIdx="5" presStyleCnt="9"/>
      <dgm:spPr/>
    </dgm:pt>
    <dgm:pt modelId="{09D2601D-D8D5-5148-97AE-B20E4CA36A4B}" type="pres">
      <dgm:prSet presAssocID="{672B43A1-2D6E-4475-ABE1-B4A6959FDCC5}" presName="horz1" presStyleCnt="0"/>
      <dgm:spPr/>
    </dgm:pt>
    <dgm:pt modelId="{170318AA-F1CC-864E-8518-1BA0F0444027}" type="pres">
      <dgm:prSet presAssocID="{672B43A1-2D6E-4475-ABE1-B4A6959FDCC5}" presName="tx1" presStyleLbl="revTx" presStyleIdx="5" presStyleCnt="9"/>
      <dgm:spPr/>
    </dgm:pt>
    <dgm:pt modelId="{5488EEBA-DE17-4F43-BE07-46EE5473EFDB}" type="pres">
      <dgm:prSet presAssocID="{672B43A1-2D6E-4475-ABE1-B4A6959FDCC5}" presName="vert1" presStyleCnt="0"/>
      <dgm:spPr/>
    </dgm:pt>
    <dgm:pt modelId="{4C1A0CC9-AB10-2943-827D-0AC314C27B30}" type="pres">
      <dgm:prSet presAssocID="{1F04CD9F-FBF9-4931-A645-8074FB2F7434}" presName="thickLine" presStyleLbl="alignNode1" presStyleIdx="6" presStyleCnt="9"/>
      <dgm:spPr/>
    </dgm:pt>
    <dgm:pt modelId="{DB4C5FBA-6909-754A-BE35-6C85B86618E2}" type="pres">
      <dgm:prSet presAssocID="{1F04CD9F-FBF9-4931-A645-8074FB2F7434}" presName="horz1" presStyleCnt="0"/>
      <dgm:spPr/>
    </dgm:pt>
    <dgm:pt modelId="{43E93A3F-A2AE-7749-8110-B9DC52D7EC99}" type="pres">
      <dgm:prSet presAssocID="{1F04CD9F-FBF9-4931-A645-8074FB2F7434}" presName="tx1" presStyleLbl="revTx" presStyleIdx="6" presStyleCnt="9"/>
      <dgm:spPr/>
    </dgm:pt>
    <dgm:pt modelId="{CD43C43E-237C-4C4F-9D7C-1F978D610C2F}" type="pres">
      <dgm:prSet presAssocID="{1F04CD9F-FBF9-4931-A645-8074FB2F7434}" presName="vert1" presStyleCnt="0"/>
      <dgm:spPr/>
    </dgm:pt>
    <dgm:pt modelId="{526B536A-86D8-5E45-9DC1-F165651B7EA8}" type="pres">
      <dgm:prSet presAssocID="{E668367F-6A44-431F-AF17-E63C3D2F3518}" presName="thickLine" presStyleLbl="alignNode1" presStyleIdx="7" presStyleCnt="9"/>
      <dgm:spPr/>
    </dgm:pt>
    <dgm:pt modelId="{A4F7143F-1E13-764C-AACE-0AC5EF8FB842}" type="pres">
      <dgm:prSet presAssocID="{E668367F-6A44-431F-AF17-E63C3D2F3518}" presName="horz1" presStyleCnt="0"/>
      <dgm:spPr/>
    </dgm:pt>
    <dgm:pt modelId="{C891366C-E835-604E-9A9F-06892C0D7B38}" type="pres">
      <dgm:prSet presAssocID="{E668367F-6A44-431F-AF17-E63C3D2F3518}" presName="tx1" presStyleLbl="revTx" presStyleIdx="7" presStyleCnt="9"/>
      <dgm:spPr/>
    </dgm:pt>
    <dgm:pt modelId="{62EDA53C-1130-BF4D-935D-FF0102FBC2A9}" type="pres">
      <dgm:prSet presAssocID="{E668367F-6A44-431F-AF17-E63C3D2F3518}" presName="vert1" presStyleCnt="0"/>
      <dgm:spPr/>
    </dgm:pt>
    <dgm:pt modelId="{FC90FAB4-C109-8440-87D8-041AAC01A6D4}" type="pres">
      <dgm:prSet presAssocID="{1D56A9B2-830D-3A43-AB84-187A3DABF1D6}" presName="thickLine" presStyleLbl="alignNode1" presStyleIdx="8" presStyleCnt="9"/>
      <dgm:spPr/>
    </dgm:pt>
    <dgm:pt modelId="{D89A98D7-D1A1-4246-9CFF-13CF9108BF35}" type="pres">
      <dgm:prSet presAssocID="{1D56A9B2-830D-3A43-AB84-187A3DABF1D6}" presName="horz1" presStyleCnt="0"/>
      <dgm:spPr/>
    </dgm:pt>
    <dgm:pt modelId="{9CFB7ABC-7B91-064C-A326-87FEC36BC4EC}" type="pres">
      <dgm:prSet presAssocID="{1D56A9B2-830D-3A43-AB84-187A3DABF1D6}" presName="tx1" presStyleLbl="revTx" presStyleIdx="8" presStyleCnt="9"/>
      <dgm:spPr/>
    </dgm:pt>
    <dgm:pt modelId="{90C60739-1C88-2847-B463-C72DB8F5B13B}" type="pres">
      <dgm:prSet presAssocID="{1D56A9B2-830D-3A43-AB84-187A3DABF1D6}" presName="vert1" presStyleCnt="0"/>
      <dgm:spPr/>
    </dgm:pt>
  </dgm:ptLst>
  <dgm:cxnLst>
    <dgm:cxn modelId="{6B1E730D-C5AA-4329-9F89-0967FE302717}" srcId="{068D0F08-6D4B-4384-839C-AE65A2300B2C}" destId="{99B3883D-42A9-45AF-A5AE-EAD326ECFD59}" srcOrd="2" destOrd="0" parTransId="{8785C467-9F4B-464C-AE58-7D1091914D62}" sibTransId="{25C4FB46-FECE-4C69-BF4A-784D11B93278}"/>
    <dgm:cxn modelId="{7E847613-26B8-4C4E-8C58-8BB6A27E5F9F}" type="presOf" srcId="{068D0F08-6D4B-4384-839C-AE65A2300B2C}" destId="{43821B36-CC18-9D45-84DA-9DED0ABDD29A}" srcOrd="0" destOrd="0" presId="urn:microsoft.com/office/officeart/2008/layout/LinedList"/>
    <dgm:cxn modelId="{927C1C15-CFA3-2344-A6B1-2E1F9D7661E6}" type="presOf" srcId="{90CFF5D5-9A23-4BF3-8FB5-7CD8A87EFB31}" destId="{C42E42C5-6527-B841-B768-5BB074F594C3}" srcOrd="0" destOrd="0" presId="urn:microsoft.com/office/officeart/2008/layout/LinedList"/>
    <dgm:cxn modelId="{B3ACC429-0778-4C4C-AF95-7045C42025E7}" type="presOf" srcId="{5B6457C6-8E47-4FFD-B9EF-AA74201E0F4D}" destId="{F88D0307-6109-E747-903C-934957EF4BCC}" srcOrd="0" destOrd="0" presId="urn:microsoft.com/office/officeart/2008/layout/LinedList"/>
    <dgm:cxn modelId="{6646E24D-7180-EF4B-BE7E-BC32C7357C39}" srcId="{068D0F08-6D4B-4384-839C-AE65A2300B2C}" destId="{1D56A9B2-830D-3A43-AB84-187A3DABF1D6}" srcOrd="8" destOrd="0" parTransId="{8946729A-1928-9C4B-A8EF-AE66521887C0}" sibTransId="{CEFA6FF4-0667-404A-9F65-34449E1D2C53}"/>
    <dgm:cxn modelId="{5170CD50-A717-9F43-813A-676A930764D1}" type="presOf" srcId="{1D56A9B2-830D-3A43-AB84-187A3DABF1D6}" destId="{9CFB7ABC-7B91-064C-A326-87FEC36BC4EC}" srcOrd="0" destOrd="0" presId="urn:microsoft.com/office/officeart/2008/layout/LinedList"/>
    <dgm:cxn modelId="{DDA63D59-48DC-874E-BE06-ADC83D92716C}" type="presOf" srcId="{E668367F-6A44-431F-AF17-E63C3D2F3518}" destId="{C891366C-E835-604E-9A9F-06892C0D7B38}" srcOrd="0" destOrd="0" presId="urn:microsoft.com/office/officeart/2008/layout/LinedList"/>
    <dgm:cxn modelId="{D0F27D5D-52CE-6542-84B1-E4C63D0C7580}" type="presOf" srcId="{672B43A1-2D6E-4475-ABE1-B4A6959FDCC5}" destId="{170318AA-F1CC-864E-8518-1BA0F0444027}" srcOrd="0" destOrd="0" presId="urn:microsoft.com/office/officeart/2008/layout/LinedList"/>
    <dgm:cxn modelId="{5DE3AD6B-A34F-4061-8A93-1A7EEB3BB93F}" srcId="{068D0F08-6D4B-4384-839C-AE65A2300B2C}" destId="{E6756B94-F699-44B9-85A8-315C3465D17C}" srcOrd="0" destOrd="0" parTransId="{03BA5B59-7380-4756-BDB9-221A6D4D9DB6}" sibTransId="{ACA367FD-94D7-414E-A19B-8AE1203D7B45}"/>
    <dgm:cxn modelId="{91AC9D79-B442-5346-8092-D172FB63B5BB}" type="presOf" srcId="{E6756B94-F699-44B9-85A8-315C3465D17C}" destId="{D0D121EB-FA3C-6744-80E2-044AA84E0156}" srcOrd="0" destOrd="0" presId="urn:microsoft.com/office/officeart/2008/layout/LinedList"/>
    <dgm:cxn modelId="{6E00A980-59BA-EC4F-8F2C-F3109ACD69FD}" type="presOf" srcId="{1F04CD9F-FBF9-4931-A645-8074FB2F7434}" destId="{43E93A3F-A2AE-7749-8110-B9DC52D7EC99}" srcOrd="0" destOrd="0" presId="urn:microsoft.com/office/officeart/2008/layout/LinedList"/>
    <dgm:cxn modelId="{AA1C4E83-3266-447A-9F26-146DA6F2FC8F}" srcId="{068D0F08-6D4B-4384-839C-AE65A2300B2C}" destId="{672B43A1-2D6E-4475-ABE1-B4A6959FDCC5}" srcOrd="5" destOrd="0" parTransId="{EF1CDB39-E5DA-48E7-9516-1550C630BD39}" sibTransId="{DA64547B-9944-4B76-9230-9EA816091C38}"/>
    <dgm:cxn modelId="{B2ACD588-B589-4A93-8BFF-2A10337B34C9}" srcId="{068D0F08-6D4B-4384-839C-AE65A2300B2C}" destId="{5B6457C6-8E47-4FFD-B9EF-AA74201E0F4D}" srcOrd="1" destOrd="0" parTransId="{39948BE1-0409-4322-BDC7-493DB4A4E271}" sibTransId="{5BC41B42-C6DF-4C87-9A2D-48D0BD45A9E5}"/>
    <dgm:cxn modelId="{91410D89-A93E-4CCB-843C-8F8CFB435460}" srcId="{068D0F08-6D4B-4384-839C-AE65A2300B2C}" destId="{8332D7D6-8F24-4B7F-83EF-A13E80940A7D}" srcOrd="3" destOrd="0" parTransId="{597DB911-AA2E-4DCA-A92F-DB232A5D30FE}" sibTransId="{3AD75473-DBAB-48D1-985E-24FA2D102D90}"/>
    <dgm:cxn modelId="{D18E47C2-F9E5-6B45-BB0F-63D3BD27E92B}" type="presOf" srcId="{99B3883D-42A9-45AF-A5AE-EAD326ECFD59}" destId="{2BD08DE7-AD46-5D4D-8989-B6C066F08672}" srcOrd="0" destOrd="0" presId="urn:microsoft.com/office/officeart/2008/layout/LinedList"/>
    <dgm:cxn modelId="{C5BC91D1-50E0-7540-8D79-065D06AB23DD}" type="presOf" srcId="{8332D7D6-8F24-4B7F-83EF-A13E80940A7D}" destId="{B8DCA52B-812E-9A47-9545-1B726C17CBF8}" srcOrd="0" destOrd="0" presId="urn:microsoft.com/office/officeart/2008/layout/LinedList"/>
    <dgm:cxn modelId="{B48BBFE2-C706-4BCA-A91F-4EC45D458CB9}" srcId="{068D0F08-6D4B-4384-839C-AE65A2300B2C}" destId="{E668367F-6A44-431F-AF17-E63C3D2F3518}" srcOrd="7" destOrd="0" parTransId="{0D6CEE42-89CD-46E2-9AF6-87F8B3E500EF}" sibTransId="{0FEB9C15-E359-487E-9EAB-9C6ABA30BEF7}"/>
    <dgm:cxn modelId="{E01E9FF4-1D34-44E6-9A3A-9F3975CF56AC}" srcId="{068D0F08-6D4B-4384-839C-AE65A2300B2C}" destId="{1F04CD9F-FBF9-4931-A645-8074FB2F7434}" srcOrd="6" destOrd="0" parTransId="{D9DF4C1D-F3F4-4FC2-9A36-32FDED2B3452}" sibTransId="{4340AD81-0B7F-4E16-B0C4-DEBA264ECC56}"/>
    <dgm:cxn modelId="{E49634FA-9252-406B-BC3D-C0E3C7625DE1}" srcId="{068D0F08-6D4B-4384-839C-AE65A2300B2C}" destId="{90CFF5D5-9A23-4BF3-8FB5-7CD8A87EFB31}" srcOrd="4" destOrd="0" parTransId="{E16A8B81-B13A-47B8-AC0B-C0EC2386F1EC}" sibTransId="{C36D838D-8F4A-4145-9EEA-C882463B9070}"/>
    <dgm:cxn modelId="{ECDCECD6-E40E-6B4C-BE09-9E628901B870}" type="presParOf" srcId="{43821B36-CC18-9D45-84DA-9DED0ABDD29A}" destId="{020150CD-1EB9-4B48-BA34-FEF5C1920925}" srcOrd="0" destOrd="0" presId="urn:microsoft.com/office/officeart/2008/layout/LinedList"/>
    <dgm:cxn modelId="{1F23891D-2A73-FE45-9FEF-5C3AB35DFD6D}" type="presParOf" srcId="{43821B36-CC18-9D45-84DA-9DED0ABDD29A}" destId="{BFED0DF8-E992-284F-A263-9E508B6217D1}" srcOrd="1" destOrd="0" presId="urn:microsoft.com/office/officeart/2008/layout/LinedList"/>
    <dgm:cxn modelId="{598285A8-DB7B-DC4C-8969-F39904595D84}" type="presParOf" srcId="{BFED0DF8-E992-284F-A263-9E508B6217D1}" destId="{D0D121EB-FA3C-6744-80E2-044AA84E0156}" srcOrd="0" destOrd="0" presId="urn:microsoft.com/office/officeart/2008/layout/LinedList"/>
    <dgm:cxn modelId="{A9D1F06C-901E-EC40-89C1-CCCDD7472027}" type="presParOf" srcId="{BFED0DF8-E992-284F-A263-9E508B6217D1}" destId="{BE13EF37-EAF8-F847-B106-F8171D364914}" srcOrd="1" destOrd="0" presId="urn:microsoft.com/office/officeart/2008/layout/LinedList"/>
    <dgm:cxn modelId="{DFA4A17A-B2DA-5F46-8C89-348E57E26222}" type="presParOf" srcId="{43821B36-CC18-9D45-84DA-9DED0ABDD29A}" destId="{BC2C230B-20BA-4840-9060-9FF3633D04EC}" srcOrd="2" destOrd="0" presId="urn:microsoft.com/office/officeart/2008/layout/LinedList"/>
    <dgm:cxn modelId="{98A278B8-95F7-8A4E-BE6B-E9E9833FEA19}" type="presParOf" srcId="{43821B36-CC18-9D45-84DA-9DED0ABDD29A}" destId="{C28D95F0-208A-0C4A-AC23-B087D0627AD6}" srcOrd="3" destOrd="0" presId="urn:microsoft.com/office/officeart/2008/layout/LinedList"/>
    <dgm:cxn modelId="{F25E2321-C0B1-7F41-BE08-F080AFE27220}" type="presParOf" srcId="{C28D95F0-208A-0C4A-AC23-B087D0627AD6}" destId="{F88D0307-6109-E747-903C-934957EF4BCC}" srcOrd="0" destOrd="0" presId="urn:microsoft.com/office/officeart/2008/layout/LinedList"/>
    <dgm:cxn modelId="{FC71B763-FAAC-174C-9247-611091E9BA7F}" type="presParOf" srcId="{C28D95F0-208A-0C4A-AC23-B087D0627AD6}" destId="{C422DD87-A91B-AB4F-B5B5-3B23DF5B7373}" srcOrd="1" destOrd="0" presId="urn:microsoft.com/office/officeart/2008/layout/LinedList"/>
    <dgm:cxn modelId="{410F5EF6-1C48-A048-A02B-B4034FFAA08D}" type="presParOf" srcId="{43821B36-CC18-9D45-84DA-9DED0ABDD29A}" destId="{5DC0D682-B12C-314C-823C-3A9A67EE3664}" srcOrd="4" destOrd="0" presId="urn:microsoft.com/office/officeart/2008/layout/LinedList"/>
    <dgm:cxn modelId="{DF732EC6-0DDF-D04C-A30D-7B71F691B413}" type="presParOf" srcId="{43821B36-CC18-9D45-84DA-9DED0ABDD29A}" destId="{F42CDCA6-42AD-9E49-9381-C1E712313F7D}" srcOrd="5" destOrd="0" presId="urn:microsoft.com/office/officeart/2008/layout/LinedList"/>
    <dgm:cxn modelId="{0879EDE5-4A4E-F94B-8961-A8C816E7817D}" type="presParOf" srcId="{F42CDCA6-42AD-9E49-9381-C1E712313F7D}" destId="{2BD08DE7-AD46-5D4D-8989-B6C066F08672}" srcOrd="0" destOrd="0" presId="urn:microsoft.com/office/officeart/2008/layout/LinedList"/>
    <dgm:cxn modelId="{BC317885-506A-1A4A-AB2E-BEF046C139C7}" type="presParOf" srcId="{F42CDCA6-42AD-9E49-9381-C1E712313F7D}" destId="{307D7BCA-5258-9C4D-88C4-86AFBE52C8B0}" srcOrd="1" destOrd="0" presId="urn:microsoft.com/office/officeart/2008/layout/LinedList"/>
    <dgm:cxn modelId="{2624C6DF-A4BA-F34E-BA32-ABA4BD40B885}" type="presParOf" srcId="{43821B36-CC18-9D45-84DA-9DED0ABDD29A}" destId="{F922F406-EA8B-2B41-A9E0-E0DEABF9B04F}" srcOrd="6" destOrd="0" presId="urn:microsoft.com/office/officeart/2008/layout/LinedList"/>
    <dgm:cxn modelId="{2C7AB09E-43B9-944C-981F-3F8A0E3A1018}" type="presParOf" srcId="{43821B36-CC18-9D45-84DA-9DED0ABDD29A}" destId="{2381FB4C-FAED-9A41-ABBF-87A27279774A}" srcOrd="7" destOrd="0" presId="urn:microsoft.com/office/officeart/2008/layout/LinedList"/>
    <dgm:cxn modelId="{93E8AEB6-59D6-EE44-BA58-51D756F71B58}" type="presParOf" srcId="{2381FB4C-FAED-9A41-ABBF-87A27279774A}" destId="{B8DCA52B-812E-9A47-9545-1B726C17CBF8}" srcOrd="0" destOrd="0" presId="urn:microsoft.com/office/officeart/2008/layout/LinedList"/>
    <dgm:cxn modelId="{41106DA2-314C-B942-8510-518004D70D83}" type="presParOf" srcId="{2381FB4C-FAED-9A41-ABBF-87A27279774A}" destId="{F9B52D08-3768-8742-950E-224C2C145FDF}" srcOrd="1" destOrd="0" presId="urn:microsoft.com/office/officeart/2008/layout/LinedList"/>
    <dgm:cxn modelId="{51AD3919-EB1F-2842-864C-91BD2167A1B4}" type="presParOf" srcId="{43821B36-CC18-9D45-84DA-9DED0ABDD29A}" destId="{11B3186C-EE76-7341-902E-0618AACFCE93}" srcOrd="8" destOrd="0" presId="urn:microsoft.com/office/officeart/2008/layout/LinedList"/>
    <dgm:cxn modelId="{783DFD1E-3400-9644-90CD-7C1A28BA985A}" type="presParOf" srcId="{43821B36-CC18-9D45-84DA-9DED0ABDD29A}" destId="{104D361C-B13A-8141-9824-46FC89D51CBF}" srcOrd="9" destOrd="0" presId="urn:microsoft.com/office/officeart/2008/layout/LinedList"/>
    <dgm:cxn modelId="{6AAED679-376E-E048-91C0-661651AE20C3}" type="presParOf" srcId="{104D361C-B13A-8141-9824-46FC89D51CBF}" destId="{C42E42C5-6527-B841-B768-5BB074F594C3}" srcOrd="0" destOrd="0" presId="urn:microsoft.com/office/officeart/2008/layout/LinedList"/>
    <dgm:cxn modelId="{380EEE5E-4201-454B-B216-1657D3EEF417}" type="presParOf" srcId="{104D361C-B13A-8141-9824-46FC89D51CBF}" destId="{D7B90395-D8CC-9548-B3CA-F839BD1E1782}" srcOrd="1" destOrd="0" presId="urn:microsoft.com/office/officeart/2008/layout/LinedList"/>
    <dgm:cxn modelId="{BC42CC87-F077-7E41-9F73-FF3A939420A1}" type="presParOf" srcId="{43821B36-CC18-9D45-84DA-9DED0ABDD29A}" destId="{6B5AD482-66EB-E245-A666-76E5A70E2161}" srcOrd="10" destOrd="0" presId="urn:microsoft.com/office/officeart/2008/layout/LinedList"/>
    <dgm:cxn modelId="{4AEB8FDD-9A29-674A-822E-FDA00C9451A9}" type="presParOf" srcId="{43821B36-CC18-9D45-84DA-9DED0ABDD29A}" destId="{09D2601D-D8D5-5148-97AE-B20E4CA36A4B}" srcOrd="11" destOrd="0" presId="urn:microsoft.com/office/officeart/2008/layout/LinedList"/>
    <dgm:cxn modelId="{21CAC053-A211-094B-8930-014A23918D63}" type="presParOf" srcId="{09D2601D-D8D5-5148-97AE-B20E4CA36A4B}" destId="{170318AA-F1CC-864E-8518-1BA0F0444027}" srcOrd="0" destOrd="0" presId="urn:microsoft.com/office/officeart/2008/layout/LinedList"/>
    <dgm:cxn modelId="{DCDC35F6-ECF4-5440-AEE0-86A499A80EDE}" type="presParOf" srcId="{09D2601D-D8D5-5148-97AE-B20E4CA36A4B}" destId="{5488EEBA-DE17-4F43-BE07-46EE5473EFDB}" srcOrd="1" destOrd="0" presId="urn:microsoft.com/office/officeart/2008/layout/LinedList"/>
    <dgm:cxn modelId="{8F56C113-E3BE-9448-BC1D-AE1FEB778418}" type="presParOf" srcId="{43821B36-CC18-9D45-84DA-9DED0ABDD29A}" destId="{4C1A0CC9-AB10-2943-827D-0AC314C27B30}" srcOrd="12" destOrd="0" presId="urn:microsoft.com/office/officeart/2008/layout/LinedList"/>
    <dgm:cxn modelId="{458834A9-074F-BC4B-8393-8087AB2E60D2}" type="presParOf" srcId="{43821B36-CC18-9D45-84DA-9DED0ABDD29A}" destId="{DB4C5FBA-6909-754A-BE35-6C85B86618E2}" srcOrd="13" destOrd="0" presId="urn:microsoft.com/office/officeart/2008/layout/LinedList"/>
    <dgm:cxn modelId="{A345EFF1-F0E5-3A4C-A3DD-6AC52A9E61F8}" type="presParOf" srcId="{DB4C5FBA-6909-754A-BE35-6C85B86618E2}" destId="{43E93A3F-A2AE-7749-8110-B9DC52D7EC99}" srcOrd="0" destOrd="0" presId="urn:microsoft.com/office/officeart/2008/layout/LinedList"/>
    <dgm:cxn modelId="{29CAC34E-3E58-2344-8F94-9871A80113E9}" type="presParOf" srcId="{DB4C5FBA-6909-754A-BE35-6C85B86618E2}" destId="{CD43C43E-237C-4C4F-9D7C-1F978D610C2F}" srcOrd="1" destOrd="0" presId="urn:microsoft.com/office/officeart/2008/layout/LinedList"/>
    <dgm:cxn modelId="{1312D89E-3C68-6447-9B6C-4B4D0291D915}" type="presParOf" srcId="{43821B36-CC18-9D45-84DA-9DED0ABDD29A}" destId="{526B536A-86D8-5E45-9DC1-F165651B7EA8}" srcOrd="14" destOrd="0" presId="urn:microsoft.com/office/officeart/2008/layout/LinedList"/>
    <dgm:cxn modelId="{3B6F9182-A4C7-744E-B512-8A08469B15E7}" type="presParOf" srcId="{43821B36-CC18-9D45-84DA-9DED0ABDD29A}" destId="{A4F7143F-1E13-764C-AACE-0AC5EF8FB842}" srcOrd="15" destOrd="0" presId="urn:microsoft.com/office/officeart/2008/layout/LinedList"/>
    <dgm:cxn modelId="{A66634E7-3C33-9643-8A51-E2508D63DCE1}" type="presParOf" srcId="{A4F7143F-1E13-764C-AACE-0AC5EF8FB842}" destId="{C891366C-E835-604E-9A9F-06892C0D7B38}" srcOrd="0" destOrd="0" presId="urn:microsoft.com/office/officeart/2008/layout/LinedList"/>
    <dgm:cxn modelId="{5582983E-6953-C84B-BD74-85E58D7479E0}" type="presParOf" srcId="{A4F7143F-1E13-764C-AACE-0AC5EF8FB842}" destId="{62EDA53C-1130-BF4D-935D-FF0102FBC2A9}" srcOrd="1" destOrd="0" presId="urn:microsoft.com/office/officeart/2008/layout/LinedList"/>
    <dgm:cxn modelId="{018C2D8C-3B9F-A741-A858-49C31E65D780}" type="presParOf" srcId="{43821B36-CC18-9D45-84DA-9DED0ABDD29A}" destId="{FC90FAB4-C109-8440-87D8-041AAC01A6D4}" srcOrd="16" destOrd="0" presId="urn:microsoft.com/office/officeart/2008/layout/LinedList"/>
    <dgm:cxn modelId="{649231EA-BA5D-914C-A672-65F56C2B9A31}" type="presParOf" srcId="{43821B36-CC18-9D45-84DA-9DED0ABDD29A}" destId="{D89A98D7-D1A1-4246-9CFF-13CF9108BF35}" srcOrd="17" destOrd="0" presId="urn:microsoft.com/office/officeart/2008/layout/LinedList"/>
    <dgm:cxn modelId="{C61DA4C0-7B68-5047-8A6F-17416E8E4B76}" type="presParOf" srcId="{D89A98D7-D1A1-4246-9CFF-13CF9108BF35}" destId="{9CFB7ABC-7B91-064C-A326-87FEC36BC4EC}" srcOrd="0" destOrd="0" presId="urn:microsoft.com/office/officeart/2008/layout/LinedList"/>
    <dgm:cxn modelId="{BBB91EF3-AC02-F443-962F-5BE61AA07ABD}" type="presParOf" srcId="{D89A98D7-D1A1-4246-9CFF-13CF9108BF35}" destId="{90C60739-1C88-2847-B463-C72DB8F5B1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0150CD-1EB9-4B48-BA34-FEF5C1920925}">
      <dsp:nvSpPr>
        <dsp:cNvPr id="0" name=""/>
        <dsp:cNvSpPr/>
      </dsp:nvSpPr>
      <dsp:spPr>
        <a:xfrm>
          <a:off x="0" y="444"/>
          <a:ext cx="4530898"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0D121EB-FA3C-6744-80E2-044AA84E0156}">
      <dsp:nvSpPr>
        <dsp:cNvPr id="0" name=""/>
        <dsp:cNvSpPr/>
      </dsp:nvSpPr>
      <dsp:spPr>
        <a:xfrm>
          <a:off x="0" y="444"/>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Objective</a:t>
          </a:r>
        </a:p>
      </dsp:txBody>
      <dsp:txXfrm>
        <a:off x="0" y="444"/>
        <a:ext cx="4530898" cy="404284"/>
      </dsp:txXfrm>
    </dsp:sp>
    <dsp:sp modelId="{BC2C230B-20BA-4840-9060-9FF3633D04EC}">
      <dsp:nvSpPr>
        <dsp:cNvPr id="0" name=""/>
        <dsp:cNvSpPr/>
      </dsp:nvSpPr>
      <dsp:spPr>
        <a:xfrm>
          <a:off x="0" y="404728"/>
          <a:ext cx="4530898" cy="0"/>
        </a:xfrm>
        <a:prstGeom prst="line">
          <a:avLst/>
        </a:prstGeom>
        <a:gradFill rotWithShape="0">
          <a:gsLst>
            <a:gs pos="0">
              <a:schemeClr val="accent5">
                <a:hueOff val="-844818"/>
                <a:satOff val="-2177"/>
                <a:lumOff val="-1471"/>
                <a:alphaOff val="0"/>
                <a:satMod val="103000"/>
                <a:lumMod val="102000"/>
                <a:tint val="94000"/>
              </a:schemeClr>
            </a:gs>
            <a:gs pos="50000">
              <a:schemeClr val="accent5">
                <a:hueOff val="-844818"/>
                <a:satOff val="-2177"/>
                <a:lumOff val="-1471"/>
                <a:alphaOff val="0"/>
                <a:satMod val="110000"/>
                <a:lumMod val="100000"/>
                <a:shade val="100000"/>
              </a:schemeClr>
            </a:gs>
            <a:gs pos="100000">
              <a:schemeClr val="accent5">
                <a:hueOff val="-844818"/>
                <a:satOff val="-2177"/>
                <a:lumOff val="-1471"/>
                <a:alphaOff val="0"/>
                <a:lumMod val="99000"/>
                <a:satMod val="120000"/>
                <a:shade val="78000"/>
              </a:schemeClr>
            </a:gs>
          </a:gsLst>
          <a:lin ang="5400000" scaled="0"/>
        </a:gradFill>
        <a:ln w="6350" cap="flat" cmpd="sng" algn="ctr">
          <a:solidFill>
            <a:schemeClr val="accent5">
              <a:hueOff val="-844818"/>
              <a:satOff val="-2177"/>
              <a:lumOff val="-147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88D0307-6109-E747-903C-934957EF4BCC}">
      <dsp:nvSpPr>
        <dsp:cNvPr id="0" name=""/>
        <dsp:cNvSpPr/>
      </dsp:nvSpPr>
      <dsp:spPr>
        <a:xfrm>
          <a:off x="0" y="404728"/>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Hypothesis</a:t>
          </a:r>
        </a:p>
      </dsp:txBody>
      <dsp:txXfrm>
        <a:off x="0" y="404728"/>
        <a:ext cx="4530898" cy="404284"/>
      </dsp:txXfrm>
    </dsp:sp>
    <dsp:sp modelId="{5DC0D682-B12C-314C-823C-3A9A67EE3664}">
      <dsp:nvSpPr>
        <dsp:cNvPr id="0" name=""/>
        <dsp:cNvSpPr/>
      </dsp:nvSpPr>
      <dsp:spPr>
        <a:xfrm>
          <a:off x="0" y="809013"/>
          <a:ext cx="4530898" cy="0"/>
        </a:xfrm>
        <a:prstGeom prst="line">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w="6350" cap="flat" cmpd="sng" algn="ctr">
          <a:solidFill>
            <a:schemeClr val="accent5">
              <a:hueOff val="-1689636"/>
              <a:satOff val="-4355"/>
              <a:lumOff val="-294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BD08DE7-AD46-5D4D-8989-B6C066F08672}">
      <dsp:nvSpPr>
        <dsp:cNvPr id="0" name=""/>
        <dsp:cNvSpPr/>
      </dsp:nvSpPr>
      <dsp:spPr>
        <a:xfrm>
          <a:off x="0" y="809013"/>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EDA</a:t>
          </a:r>
        </a:p>
      </dsp:txBody>
      <dsp:txXfrm>
        <a:off x="0" y="809013"/>
        <a:ext cx="4530898" cy="404284"/>
      </dsp:txXfrm>
    </dsp:sp>
    <dsp:sp modelId="{F922F406-EA8B-2B41-A9E0-E0DEABF9B04F}">
      <dsp:nvSpPr>
        <dsp:cNvPr id="0" name=""/>
        <dsp:cNvSpPr/>
      </dsp:nvSpPr>
      <dsp:spPr>
        <a:xfrm>
          <a:off x="0" y="1213298"/>
          <a:ext cx="4530898" cy="0"/>
        </a:xfrm>
        <a:prstGeom prst="line">
          <a:avLst/>
        </a:prstGeom>
        <a:gradFill rotWithShape="0">
          <a:gsLst>
            <a:gs pos="0">
              <a:schemeClr val="accent5">
                <a:hueOff val="-2534453"/>
                <a:satOff val="-6532"/>
                <a:lumOff val="-4412"/>
                <a:alphaOff val="0"/>
                <a:satMod val="103000"/>
                <a:lumMod val="102000"/>
                <a:tint val="94000"/>
              </a:schemeClr>
            </a:gs>
            <a:gs pos="50000">
              <a:schemeClr val="accent5">
                <a:hueOff val="-2534453"/>
                <a:satOff val="-6532"/>
                <a:lumOff val="-4412"/>
                <a:alphaOff val="0"/>
                <a:satMod val="110000"/>
                <a:lumMod val="100000"/>
                <a:shade val="100000"/>
              </a:schemeClr>
            </a:gs>
            <a:gs pos="100000">
              <a:schemeClr val="accent5">
                <a:hueOff val="-2534453"/>
                <a:satOff val="-6532"/>
                <a:lumOff val="-4412"/>
                <a:alphaOff val="0"/>
                <a:lumMod val="99000"/>
                <a:satMod val="120000"/>
                <a:shade val="78000"/>
              </a:schemeClr>
            </a:gs>
          </a:gsLst>
          <a:lin ang="5400000" scaled="0"/>
        </a:gradFill>
        <a:ln w="6350" cap="flat" cmpd="sng" algn="ctr">
          <a:solidFill>
            <a:schemeClr val="accent5">
              <a:hueOff val="-2534453"/>
              <a:satOff val="-6532"/>
              <a:lumOff val="-441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8DCA52B-812E-9A47-9545-1B726C17CBF8}">
      <dsp:nvSpPr>
        <dsp:cNvPr id="0" name=""/>
        <dsp:cNvSpPr/>
      </dsp:nvSpPr>
      <dsp:spPr>
        <a:xfrm>
          <a:off x="0" y="1213298"/>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Initial model fitting - Linear Regression</a:t>
          </a:r>
        </a:p>
      </dsp:txBody>
      <dsp:txXfrm>
        <a:off x="0" y="1213298"/>
        <a:ext cx="4530898" cy="404284"/>
      </dsp:txXfrm>
    </dsp:sp>
    <dsp:sp modelId="{11B3186C-EE76-7341-902E-0618AACFCE93}">
      <dsp:nvSpPr>
        <dsp:cNvPr id="0" name=""/>
        <dsp:cNvSpPr/>
      </dsp:nvSpPr>
      <dsp:spPr>
        <a:xfrm>
          <a:off x="0" y="1617582"/>
          <a:ext cx="4530898"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42E42C5-6527-B841-B768-5BB074F594C3}">
      <dsp:nvSpPr>
        <dsp:cNvPr id="0" name=""/>
        <dsp:cNvSpPr/>
      </dsp:nvSpPr>
      <dsp:spPr>
        <a:xfrm>
          <a:off x="0" y="1617582"/>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Feature engineering </a:t>
          </a:r>
        </a:p>
      </dsp:txBody>
      <dsp:txXfrm>
        <a:off x="0" y="1617582"/>
        <a:ext cx="4530898" cy="404284"/>
      </dsp:txXfrm>
    </dsp:sp>
    <dsp:sp modelId="{6B5AD482-66EB-E245-A666-76E5A70E2161}">
      <dsp:nvSpPr>
        <dsp:cNvPr id="0" name=""/>
        <dsp:cNvSpPr/>
      </dsp:nvSpPr>
      <dsp:spPr>
        <a:xfrm>
          <a:off x="0" y="2021867"/>
          <a:ext cx="4530898" cy="0"/>
        </a:xfrm>
        <a:prstGeom prst="line">
          <a:avLst/>
        </a:prstGeom>
        <a:gradFill rotWithShape="0">
          <a:gsLst>
            <a:gs pos="0">
              <a:schemeClr val="accent5">
                <a:hueOff val="-4224089"/>
                <a:satOff val="-10887"/>
                <a:lumOff val="-7353"/>
                <a:alphaOff val="0"/>
                <a:satMod val="103000"/>
                <a:lumMod val="102000"/>
                <a:tint val="94000"/>
              </a:schemeClr>
            </a:gs>
            <a:gs pos="50000">
              <a:schemeClr val="accent5">
                <a:hueOff val="-4224089"/>
                <a:satOff val="-10887"/>
                <a:lumOff val="-7353"/>
                <a:alphaOff val="0"/>
                <a:satMod val="110000"/>
                <a:lumMod val="100000"/>
                <a:shade val="100000"/>
              </a:schemeClr>
            </a:gs>
            <a:gs pos="100000">
              <a:schemeClr val="accent5">
                <a:hueOff val="-4224089"/>
                <a:satOff val="-10887"/>
                <a:lumOff val="-7353"/>
                <a:alphaOff val="0"/>
                <a:lumMod val="99000"/>
                <a:satMod val="120000"/>
                <a:shade val="78000"/>
              </a:schemeClr>
            </a:gs>
          </a:gsLst>
          <a:lin ang="5400000" scaled="0"/>
        </a:gradFill>
        <a:ln w="6350" cap="flat" cmpd="sng" algn="ctr">
          <a:solidFill>
            <a:schemeClr val="accent5">
              <a:hueOff val="-4224089"/>
              <a:satOff val="-10887"/>
              <a:lumOff val="-735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70318AA-F1CC-864E-8518-1BA0F0444027}">
      <dsp:nvSpPr>
        <dsp:cNvPr id="0" name=""/>
        <dsp:cNvSpPr/>
      </dsp:nvSpPr>
      <dsp:spPr>
        <a:xfrm>
          <a:off x="0" y="2021867"/>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Model fitting – Forward selection/Backward selection</a:t>
          </a:r>
        </a:p>
      </dsp:txBody>
      <dsp:txXfrm>
        <a:off x="0" y="2021867"/>
        <a:ext cx="4530898" cy="404284"/>
      </dsp:txXfrm>
    </dsp:sp>
    <dsp:sp modelId="{4C1A0CC9-AB10-2943-827D-0AC314C27B30}">
      <dsp:nvSpPr>
        <dsp:cNvPr id="0" name=""/>
        <dsp:cNvSpPr/>
      </dsp:nvSpPr>
      <dsp:spPr>
        <a:xfrm>
          <a:off x="0" y="2426151"/>
          <a:ext cx="4530898" cy="0"/>
        </a:xfrm>
        <a:prstGeom prst="line">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w="6350" cap="flat" cmpd="sng" algn="ctr">
          <a:solidFill>
            <a:schemeClr val="accent5">
              <a:hueOff val="-5068907"/>
              <a:satOff val="-13064"/>
              <a:lumOff val="-882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3E93A3F-A2AE-7749-8110-B9DC52D7EC99}">
      <dsp:nvSpPr>
        <dsp:cNvPr id="0" name=""/>
        <dsp:cNvSpPr/>
      </dsp:nvSpPr>
      <dsp:spPr>
        <a:xfrm>
          <a:off x="0" y="2426151"/>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Model fitting – Decision Tree</a:t>
          </a:r>
        </a:p>
      </dsp:txBody>
      <dsp:txXfrm>
        <a:off x="0" y="2426151"/>
        <a:ext cx="4530898" cy="404284"/>
      </dsp:txXfrm>
    </dsp:sp>
    <dsp:sp modelId="{526B536A-86D8-5E45-9DC1-F165651B7EA8}">
      <dsp:nvSpPr>
        <dsp:cNvPr id="0" name=""/>
        <dsp:cNvSpPr/>
      </dsp:nvSpPr>
      <dsp:spPr>
        <a:xfrm>
          <a:off x="0" y="2830436"/>
          <a:ext cx="4530898" cy="0"/>
        </a:xfrm>
        <a:prstGeom prst="line">
          <a:avLst/>
        </a:prstGeom>
        <a:gradFill rotWithShape="0">
          <a:gsLst>
            <a:gs pos="0">
              <a:schemeClr val="accent5">
                <a:hueOff val="-5913725"/>
                <a:satOff val="-15242"/>
                <a:lumOff val="-10294"/>
                <a:alphaOff val="0"/>
                <a:satMod val="103000"/>
                <a:lumMod val="102000"/>
                <a:tint val="94000"/>
              </a:schemeClr>
            </a:gs>
            <a:gs pos="50000">
              <a:schemeClr val="accent5">
                <a:hueOff val="-5913725"/>
                <a:satOff val="-15242"/>
                <a:lumOff val="-10294"/>
                <a:alphaOff val="0"/>
                <a:satMod val="110000"/>
                <a:lumMod val="100000"/>
                <a:shade val="100000"/>
              </a:schemeClr>
            </a:gs>
            <a:gs pos="100000">
              <a:schemeClr val="accent5">
                <a:hueOff val="-5913725"/>
                <a:satOff val="-15242"/>
                <a:lumOff val="-10294"/>
                <a:alphaOff val="0"/>
                <a:lumMod val="99000"/>
                <a:satMod val="120000"/>
                <a:shade val="78000"/>
              </a:schemeClr>
            </a:gs>
          </a:gsLst>
          <a:lin ang="5400000" scaled="0"/>
        </a:gradFill>
        <a:ln w="6350" cap="flat" cmpd="sng" algn="ctr">
          <a:solidFill>
            <a:schemeClr val="accent5">
              <a:hueOff val="-5913725"/>
              <a:satOff val="-15242"/>
              <a:lumOff val="-1029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891366C-E835-604E-9A9F-06892C0D7B38}">
      <dsp:nvSpPr>
        <dsp:cNvPr id="0" name=""/>
        <dsp:cNvSpPr/>
      </dsp:nvSpPr>
      <dsp:spPr>
        <a:xfrm>
          <a:off x="0" y="2830436"/>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Model Testing</a:t>
          </a:r>
        </a:p>
      </dsp:txBody>
      <dsp:txXfrm>
        <a:off x="0" y="2830436"/>
        <a:ext cx="4530898" cy="404284"/>
      </dsp:txXfrm>
    </dsp:sp>
    <dsp:sp modelId="{FC90FAB4-C109-8440-87D8-041AAC01A6D4}">
      <dsp:nvSpPr>
        <dsp:cNvPr id="0" name=""/>
        <dsp:cNvSpPr/>
      </dsp:nvSpPr>
      <dsp:spPr>
        <a:xfrm>
          <a:off x="0" y="3234721"/>
          <a:ext cx="4530898"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CFB7ABC-7B91-064C-A326-87FEC36BC4EC}">
      <dsp:nvSpPr>
        <dsp:cNvPr id="0" name=""/>
        <dsp:cNvSpPr/>
      </dsp:nvSpPr>
      <dsp:spPr>
        <a:xfrm>
          <a:off x="0" y="3234721"/>
          <a:ext cx="4530898" cy="404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endParaRPr lang="en-GB" sz="1600" kern="1200"/>
        </a:p>
      </dsp:txBody>
      <dsp:txXfrm>
        <a:off x="0" y="3234721"/>
        <a:ext cx="4530898" cy="40428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CFC4A-D5D6-0842-9AE2-CE7BCE2E1095}"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B5543-9B95-8347-BB18-997720F5B1D3}" type="slidenum">
              <a:rPr lang="en-US" smtClean="0"/>
              <a:t>‹#›</a:t>
            </a:fld>
            <a:endParaRPr lang="en-US"/>
          </a:p>
        </p:txBody>
      </p:sp>
    </p:spTree>
    <p:extLst>
      <p:ext uri="{BB962C8B-B14F-4D97-AF65-F5344CB8AC3E}">
        <p14:creationId xmlns:p14="http://schemas.microsoft.com/office/powerpoint/2010/main" val="1502646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B5543-9B95-8347-BB18-997720F5B1D3}" type="slidenum">
              <a:rPr lang="en-US" smtClean="0"/>
              <a:t>1</a:t>
            </a:fld>
            <a:endParaRPr lang="en-US"/>
          </a:p>
        </p:txBody>
      </p:sp>
    </p:spTree>
    <p:extLst>
      <p:ext uri="{BB962C8B-B14F-4D97-AF65-F5344CB8AC3E}">
        <p14:creationId xmlns:p14="http://schemas.microsoft.com/office/powerpoint/2010/main" val="424017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B5543-9B95-8347-BB18-997720F5B1D3}" type="slidenum">
              <a:rPr lang="en-US" smtClean="0"/>
              <a:t>8</a:t>
            </a:fld>
            <a:endParaRPr lang="en-US"/>
          </a:p>
        </p:txBody>
      </p:sp>
    </p:spTree>
    <p:extLst>
      <p:ext uri="{BB962C8B-B14F-4D97-AF65-F5344CB8AC3E}">
        <p14:creationId xmlns:p14="http://schemas.microsoft.com/office/powerpoint/2010/main" val="129251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0B5543-9B95-8347-BB18-997720F5B1D3}" type="slidenum">
              <a:rPr lang="en-US" smtClean="0"/>
              <a:t>23</a:t>
            </a:fld>
            <a:endParaRPr lang="en-US"/>
          </a:p>
        </p:txBody>
      </p:sp>
    </p:spTree>
    <p:extLst>
      <p:ext uri="{BB962C8B-B14F-4D97-AF65-F5344CB8AC3E}">
        <p14:creationId xmlns:p14="http://schemas.microsoft.com/office/powerpoint/2010/main" val="1152635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98316-2A27-424E-BCB1-95158B01AC7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938E94C-363A-5047-8369-F6A95D8E22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7C90974-DF6D-714D-BFD5-062D8577AF64}"/>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251C12DF-5085-2846-92DB-2EFD4F224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CE847-B11F-BB47-B981-DC540736EFF2}"/>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228624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C216-4005-864C-9955-7CF7EB7F88C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B501E9-1794-9145-93FF-7DF6724A55E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8AB834-29E4-3D4F-84B2-BBF6F5837B69}"/>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A621CCD8-31B4-2643-AB47-FFC5ADA6E2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32884-A614-E447-8F35-16E191782CDD}"/>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3785434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48D571-A122-E949-8A76-421623F0FA2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C937B6-7E1D-DC43-B944-303590AA58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CAC519-85FE-C042-B3FA-9CB231A2578D}"/>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C1CB699E-50DB-6C4B-AE65-91EC11CDB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ACDC0-E592-3749-950D-3F327AEAD74D}"/>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254930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5463-2030-8D4C-BABA-D8FD43AD94B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90F40D-9A79-CB4D-B8CA-F74605BD64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8E1479-402F-064D-B866-61DE20359340}"/>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4FE9D701-943F-3F49-A5F1-66710F187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90DD1-31CC-F84E-826B-E061255E6729}"/>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231534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74A3-EF29-9A42-90B3-424B876C298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9608EAF-249D-E54C-9005-16FF95DDD4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E81C38-73D5-8141-A3BE-144C62C412BD}"/>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5F99E633-7084-104E-9442-5A14743A9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E6750-DFE2-B24E-9CB1-60EA526F7CC2}"/>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1736525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FF52-34EF-9B46-9FA5-041FDD2B8A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B55D38-9199-4C44-AD2F-F8346835D6F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613B643-6921-5B45-B3E5-7AEFF4B5019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F0FD87E-E3AF-DC4A-8F4C-3AD2D84432F6}"/>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6" name="Footer Placeholder 5">
            <a:extLst>
              <a:ext uri="{FF2B5EF4-FFF2-40B4-BE49-F238E27FC236}">
                <a16:creationId xmlns:a16="http://schemas.microsoft.com/office/drawing/2014/main" id="{DB3F0D25-8316-504D-A1F6-F4B3EFE19B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3B43D-1DF8-FD4E-A505-F4558ED4D5CB}"/>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318984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24B1-7294-BA42-9C66-55727755277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DF3F749-CD74-0E4B-9586-A71E34D1B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C15289-0223-3C48-AD5B-A790A93FAE4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3AE7456-52FF-3B44-8D2B-C3221E9D07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FEF5E8B-E4AD-A043-91F8-A5E85EC5BA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613922C-2B35-5140-B7DD-680CD4647F62}"/>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8" name="Footer Placeholder 7">
            <a:extLst>
              <a:ext uri="{FF2B5EF4-FFF2-40B4-BE49-F238E27FC236}">
                <a16:creationId xmlns:a16="http://schemas.microsoft.com/office/drawing/2014/main" id="{93C2CE76-9474-F744-BB87-D3A15617C7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C585A2-73A7-FF4B-9270-D870162CB741}"/>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328885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5217-CA8A-1743-9A46-BF6CC443906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5940592-63F1-A64B-B065-BD89E0D67E86}"/>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4" name="Footer Placeholder 3">
            <a:extLst>
              <a:ext uri="{FF2B5EF4-FFF2-40B4-BE49-F238E27FC236}">
                <a16:creationId xmlns:a16="http://schemas.microsoft.com/office/drawing/2014/main" id="{5A849DF8-D7CF-8F4F-AEB0-6138D34FF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0BF207-1506-DB42-B6E3-083530F09B5D}"/>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416073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C95A3C-E282-F54F-A4CD-3DB5809AE279}"/>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3" name="Footer Placeholder 2">
            <a:extLst>
              <a:ext uri="{FF2B5EF4-FFF2-40B4-BE49-F238E27FC236}">
                <a16:creationId xmlns:a16="http://schemas.microsoft.com/office/drawing/2014/main" id="{65C462F8-2450-564D-9F3F-B0014AE20A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14B17B-9677-1C49-9E5F-672DFF163596}"/>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105905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6FA8-E7B2-9F46-873B-8815CBE209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D6EA790-8D1F-C947-8747-DCB1B5DBFB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0BEC0DC-ED48-EE43-9F1B-A367C6D54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4404EF-9FDB-E64F-87F5-C2AB8021427E}"/>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6" name="Footer Placeholder 5">
            <a:extLst>
              <a:ext uri="{FF2B5EF4-FFF2-40B4-BE49-F238E27FC236}">
                <a16:creationId xmlns:a16="http://schemas.microsoft.com/office/drawing/2014/main" id="{1B84D5F4-ACB2-7645-A03C-D81807B8E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A8E00-00BA-CC46-9211-84512B82067B}"/>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18988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7E87-CE7A-174A-9F16-F6710927AD7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FB0EAB3-5D9A-1E47-A9C4-D2B7D8348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CDA715-505B-7A47-898D-B59CD3188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AA0F1C-29A2-CE49-9605-283CD5C61AE4}"/>
              </a:ext>
            </a:extLst>
          </p:cNvPr>
          <p:cNvSpPr>
            <a:spLocks noGrp="1"/>
          </p:cNvSpPr>
          <p:nvPr>
            <p:ph type="dt" sz="half" idx="10"/>
          </p:nvPr>
        </p:nvSpPr>
        <p:spPr/>
        <p:txBody>
          <a:bodyPr/>
          <a:lstStyle/>
          <a:p>
            <a:fld id="{D6B4C311-3A69-0446-A14F-59B9B58C38C7}" type="datetimeFigureOut">
              <a:rPr lang="en-US" smtClean="0"/>
              <a:t>11/9/21</a:t>
            </a:fld>
            <a:endParaRPr lang="en-US"/>
          </a:p>
        </p:txBody>
      </p:sp>
      <p:sp>
        <p:nvSpPr>
          <p:cNvPr id="6" name="Footer Placeholder 5">
            <a:extLst>
              <a:ext uri="{FF2B5EF4-FFF2-40B4-BE49-F238E27FC236}">
                <a16:creationId xmlns:a16="http://schemas.microsoft.com/office/drawing/2014/main" id="{A14F21C5-5D95-6544-ABE5-C094A5728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B861F-0850-734A-82A4-F9B6C3B4D8E8}"/>
              </a:ext>
            </a:extLst>
          </p:cNvPr>
          <p:cNvSpPr>
            <a:spLocks noGrp="1"/>
          </p:cNvSpPr>
          <p:nvPr>
            <p:ph type="sldNum" sz="quarter" idx="12"/>
          </p:nvPr>
        </p:nvSpPr>
        <p:spPr/>
        <p:txBody>
          <a:bodyPr/>
          <a:lstStyle/>
          <a:p>
            <a:fld id="{215FEBC8-FFBC-F545-B1F5-6767EC436452}" type="slidenum">
              <a:rPr lang="en-US" smtClean="0"/>
              <a:t>‹#›</a:t>
            </a:fld>
            <a:endParaRPr lang="en-US"/>
          </a:p>
        </p:txBody>
      </p:sp>
    </p:spTree>
    <p:extLst>
      <p:ext uri="{BB962C8B-B14F-4D97-AF65-F5344CB8AC3E}">
        <p14:creationId xmlns:p14="http://schemas.microsoft.com/office/powerpoint/2010/main" val="2548276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4CDC6-3850-574F-AD82-060CF45B25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9094B6-EC66-3A49-86B0-DF308467C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22DCE30-51C7-1845-8024-0B04E8E9E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4C311-3A69-0446-A14F-59B9B58C38C7}" type="datetimeFigureOut">
              <a:rPr lang="en-US" smtClean="0"/>
              <a:t>11/9/21</a:t>
            </a:fld>
            <a:endParaRPr lang="en-US"/>
          </a:p>
        </p:txBody>
      </p:sp>
      <p:sp>
        <p:nvSpPr>
          <p:cNvPr id="5" name="Footer Placeholder 4">
            <a:extLst>
              <a:ext uri="{FF2B5EF4-FFF2-40B4-BE49-F238E27FC236}">
                <a16:creationId xmlns:a16="http://schemas.microsoft.com/office/drawing/2014/main" id="{47D2C28B-6FEB-7D4D-8DE8-F914D6ED1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FEFCD6-1357-5645-B2D9-88A882928F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FEBC8-FFBC-F545-B1F5-6767EC436452}" type="slidenum">
              <a:rPr lang="en-US" smtClean="0"/>
              <a:t>‹#›</a:t>
            </a:fld>
            <a:endParaRPr lang="en-US"/>
          </a:p>
        </p:txBody>
      </p:sp>
    </p:spTree>
    <p:extLst>
      <p:ext uri="{BB962C8B-B14F-4D97-AF65-F5344CB8AC3E}">
        <p14:creationId xmlns:p14="http://schemas.microsoft.com/office/powerpoint/2010/main" val="1773040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9">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1" name="Straight Connector 1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65928-4CD4-CD44-A603-80EDDD5F8FAD}"/>
              </a:ext>
            </a:extLst>
          </p:cNvPr>
          <p:cNvSpPr>
            <a:spLocks noGrp="1"/>
          </p:cNvSpPr>
          <p:nvPr>
            <p:ph type="ctrTitle"/>
          </p:nvPr>
        </p:nvSpPr>
        <p:spPr>
          <a:xfrm>
            <a:off x="1524000" y="1584683"/>
            <a:ext cx="9144000" cy="2551829"/>
          </a:xfrm>
        </p:spPr>
        <p:txBody>
          <a:bodyPr anchor="ctr">
            <a:normAutofit/>
          </a:bodyPr>
          <a:lstStyle/>
          <a:p>
            <a:r>
              <a:rPr lang="en-US" sz="6600" dirty="0"/>
              <a:t>IML End-Term Assignment</a:t>
            </a:r>
          </a:p>
        </p:txBody>
      </p:sp>
      <p:sp>
        <p:nvSpPr>
          <p:cNvPr id="3" name="Subtitle 2">
            <a:extLst>
              <a:ext uri="{FF2B5EF4-FFF2-40B4-BE49-F238E27FC236}">
                <a16:creationId xmlns:a16="http://schemas.microsoft.com/office/drawing/2014/main" id="{2F0F086B-E6E2-224C-98E4-5D2D5C714C4B}"/>
              </a:ext>
            </a:extLst>
          </p:cNvPr>
          <p:cNvSpPr>
            <a:spLocks noGrp="1"/>
          </p:cNvSpPr>
          <p:nvPr>
            <p:ph type="subTitle" idx="1"/>
          </p:nvPr>
        </p:nvSpPr>
        <p:spPr>
          <a:xfrm>
            <a:off x="1524000" y="4423588"/>
            <a:ext cx="9144000" cy="1182135"/>
          </a:xfrm>
        </p:spPr>
        <p:txBody>
          <a:bodyPr anchor="ctr">
            <a:normAutofit/>
          </a:bodyPr>
          <a:lstStyle/>
          <a:p>
            <a:r>
              <a:rPr lang="en-US" sz="2000" dirty="0"/>
              <a:t>Prepared By:</a:t>
            </a:r>
          </a:p>
          <a:p>
            <a:r>
              <a:rPr lang="en-US" sz="2000" dirty="0"/>
              <a:t>Darshan Jain (D21011)</a:t>
            </a:r>
          </a:p>
          <a:p>
            <a:r>
              <a:rPr lang="en-US" sz="2000" dirty="0" err="1"/>
              <a:t>Lohith</a:t>
            </a:r>
            <a:r>
              <a:rPr lang="en-US" sz="2000" dirty="0"/>
              <a:t> </a:t>
            </a:r>
            <a:r>
              <a:rPr lang="en-US" sz="2000" dirty="0" err="1"/>
              <a:t>Boddu</a:t>
            </a:r>
            <a:r>
              <a:rPr lang="en-US" sz="2000" dirty="0"/>
              <a:t> (D21021)</a:t>
            </a:r>
          </a:p>
        </p:txBody>
      </p:sp>
    </p:spTree>
    <p:extLst>
      <p:ext uri="{BB962C8B-B14F-4D97-AF65-F5344CB8AC3E}">
        <p14:creationId xmlns:p14="http://schemas.microsoft.com/office/powerpoint/2010/main" val="43730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622A5CBA-2201-274D-8EE5-843D5F458E12}"/>
              </a:ext>
            </a:extLst>
          </p:cNvPr>
          <p:cNvPicPr>
            <a:picLocks noGrp="1" noChangeAspect="1"/>
          </p:cNvPicPr>
          <p:nvPr>
            <p:ph idx="1"/>
          </p:nvPr>
        </p:nvPicPr>
        <p:blipFill>
          <a:blip r:embed="rId2"/>
          <a:stretch>
            <a:fillRect/>
          </a:stretch>
        </p:blipFill>
        <p:spPr>
          <a:xfrm>
            <a:off x="991707" y="321734"/>
            <a:ext cx="4357754" cy="2905170"/>
          </a:xfrm>
          <a:prstGeom prst="rect">
            <a:avLst/>
          </a:prstGeom>
        </p:spPr>
      </p:pic>
      <p:sp>
        <p:nvSpPr>
          <p:cNvPr id="32" name="Rectangle 31">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hape, square&#10;&#10;Description automatically generated">
            <a:extLst>
              <a:ext uri="{FF2B5EF4-FFF2-40B4-BE49-F238E27FC236}">
                <a16:creationId xmlns:a16="http://schemas.microsoft.com/office/drawing/2014/main" id="{49733392-127A-CA4A-8C72-158BF6D84EE2}"/>
              </a:ext>
            </a:extLst>
          </p:cNvPr>
          <p:cNvPicPr>
            <a:picLocks noChangeAspect="1"/>
          </p:cNvPicPr>
          <p:nvPr/>
        </p:nvPicPr>
        <p:blipFill>
          <a:blip r:embed="rId3"/>
          <a:stretch>
            <a:fillRect/>
          </a:stretch>
        </p:blipFill>
        <p:spPr>
          <a:xfrm>
            <a:off x="6685454" y="321734"/>
            <a:ext cx="4357754" cy="2905170"/>
          </a:xfrm>
          <a:prstGeom prst="rect">
            <a:avLst/>
          </a:prstGeom>
        </p:spPr>
      </p:pic>
      <p:sp>
        <p:nvSpPr>
          <p:cNvPr id="47" name="Rectangle 33">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5">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scatter chart&#10;&#10;Description automatically generated">
            <a:extLst>
              <a:ext uri="{FF2B5EF4-FFF2-40B4-BE49-F238E27FC236}">
                <a16:creationId xmlns:a16="http://schemas.microsoft.com/office/drawing/2014/main" id="{F025409F-3112-4A41-9318-B1910A3D996B}"/>
              </a:ext>
            </a:extLst>
          </p:cNvPr>
          <p:cNvPicPr>
            <a:picLocks noChangeAspect="1"/>
          </p:cNvPicPr>
          <p:nvPr/>
        </p:nvPicPr>
        <p:blipFill>
          <a:blip r:embed="rId4"/>
          <a:stretch>
            <a:fillRect/>
          </a:stretch>
        </p:blipFill>
        <p:spPr>
          <a:xfrm>
            <a:off x="1100163" y="3631096"/>
            <a:ext cx="4140839" cy="2760560"/>
          </a:xfrm>
          <a:prstGeom prst="rect">
            <a:avLst/>
          </a:prstGeom>
        </p:spPr>
      </p:pic>
      <p:pic>
        <p:nvPicPr>
          <p:cNvPr id="7" name="Picture 6" descr="Chart, scatter chart&#10;&#10;Description automatically generated">
            <a:extLst>
              <a:ext uri="{FF2B5EF4-FFF2-40B4-BE49-F238E27FC236}">
                <a16:creationId xmlns:a16="http://schemas.microsoft.com/office/drawing/2014/main" id="{FE9C6824-7ECB-9547-B103-239AF35DB0CF}"/>
              </a:ext>
            </a:extLst>
          </p:cNvPr>
          <p:cNvPicPr>
            <a:picLocks noChangeAspect="1"/>
          </p:cNvPicPr>
          <p:nvPr/>
        </p:nvPicPr>
        <p:blipFill>
          <a:blip r:embed="rId5"/>
          <a:stretch>
            <a:fillRect/>
          </a:stretch>
        </p:blipFill>
        <p:spPr>
          <a:xfrm>
            <a:off x="6793912" y="3631096"/>
            <a:ext cx="4140839" cy="2760560"/>
          </a:xfrm>
          <a:prstGeom prst="rect">
            <a:avLst/>
          </a:prstGeom>
        </p:spPr>
      </p:pic>
      <p:sp>
        <p:nvSpPr>
          <p:cNvPr id="9" name="TextBox 8">
            <a:extLst>
              <a:ext uri="{FF2B5EF4-FFF2-40B4-BE49-F238E27FC236}">
                <a16:creationId xmlns:a16="http://schemas.microsoft.com/office/drawing/2014/main" id="{A1CE722D-42DD-F347-AB90-22C4C3FEF84C}"/>
              </a:ext>
            </a:extLst>
          </p:cNvPr>
          <p:cNvSpPr txBox="1"/>
          <p:nvPr/>
        </p:nvSpPr>
        <p:spPr>
          <a:xfrm>
            <a:off x="4978911" y="3060114"/>
            <a:ext cx="204358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lgn="just">
              <a:buFont typeface="Arial" panose="020B0604020202020204" pitchFamily="34" charset="0"/>
              <a:buChar char="•"/>
            </a:pPr>
            <a:r>
              <a:rPr lang="en-US" sz="1200" dirty="0"/>
              <a:t>Here apart from floors and we do not see much correlation between prices and other features</a:t>
            </a:r>
          </a:p>
        </p:txBody>
      </p:sp>
    </p:spTree>
    <p:extLst>
      <p:ext uri="{BB962C8B-B14F-4D97-AF65-F5344CB8AC3E}">
        <p14:creationId xmlns:p14="http://schemas.microsoft.com/office/powerpoint/2010/main" val="20295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C6ACBFA9-718B-9E4A-8139-E9EC6E9BB3D3}"/>
              </a:ext>
            </a:extLst>
          </p:cNvPr>
          <p:cNvPicPr>
            <a:picLocks noChangeAspect="1"/>
          </p:cNvPicPr>
          <p:nvPr/>
        </p:nvPicPr>
        <p:blipFill>
          <a:blip r:embed="rId2"/>
          <a:stretch>
            <a:fillRect/>
          </a:stretch>
        </p:blipFill>
        <p:spPr>
          <a:xfrm>
            <a:off x="991707" y="321734"/>
            <a:ext cx="4357754"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scatter chart&#10;&#10;Description automatically generated">
            <a:extLst>
              <a:ext uri="{FF2B5EF4-FFF2-40B4-BE49-F238E27FC236}">
                <a16:creationId xmlns:a16="http://schemas.microsoft.com/office/drawing/2014/main" id="{158506DF-9596-BC4F-AB53-85A3F5B68B6F}"/>
              </a:ext>
            </a:extLst>
          </p:cNvPr>
          <p:cNvPicPr>
            <a:picLocks noChangeAspect="1"/>
          </p:cNvPicPr>
          <p:nvPr/>
        </p:nvPicPr>
        <p:blipFill>
          <a:blip r:embed="rId3"/>
          <a:stretch>
            <a:fillRect/>
          </a:stretch>
        </p:blipFill>
        <p:spPr>
          <a:xfrm>
            <a:off x="6685454" y="321734"/>
            <a:ext cx="4357754"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scatter chart&#10;&#10;Description automatically generated">
            <a:extLst>
              <a:ext uri="{FF2B5EF4-FFF2-40B4-BE49-F238E27FC236}">
                <a16:creationId xmlns:a16="http://schemas.microsoft.com/office/drawing/2014/main" id="{649035AF-898A-2444-AD3A-C585FCA81DA6}"/>
              </a:ext>
            </a:extLst>
          </p:cNvPr>
          <p:cNvPicPr>
            <a:picLocks noChangeAspect="1"/>
          </p:cNvPicPr>
          <p:nvPr/>
        </p:nvPicPr>
        <p:blipFill>
          <a:blip r:embed="rId4"/>
          <a:stretch>
            <a:fillRect/>
          </a:stretch>
        </p:blipFill>
        <p:spPr>
          <a:xfrm>
            <a:off x="1100163" y="3631096"/>
            <a:ext cx="4140839" cy="2760560"/>
          </a:xfrm>
          <a:prstGeom prst="rect">
            <a:avLst/>
          </a:prstGeom>
        </p:spPr>
      </p:pic>
      <p:pic>
        <p:nvPicPr>
          <p:cNvPr id="5" name="Picture 4" descr="Chart, scatter chart&#10;&#10;Description automatically generated">
            <a:extLst>
              <a:ext uri="{FF2B5EF4-FFF2-40B4-BE49-F238E27FC236}">
                <a16:creationId xmlns:a16="http://schemas.microsoft.com/office/drawing/2014/main" id="{F4E5FCFA-1209-9442-B04E-471AB2246E6B}"/>
              </a:ext>
            </a:extLst>
          </p:cNvPr>
          <p:cNvPicPr>
            <a:picLocks noChangeAspect="1"/>
          </p:cNvPicPr>
          <p:nvPr/>
        </p:nvPicPr>
        <p:blipFill>
          <a:blip r:embed="rId5"/>
          <a:stretch>
            <a:fillRect/>
          </a:stretch>
        </p:blipFill>
        <p:spPr>
          <a:xfrm>
            <a:off x="6793912" y="3631096"/>
            <a:ext cx="4140839" cy="2760560"/>
          </a:xfrm>
          <a:prstGeom prst="rect">
            <a:avLst/>
          </a:prstGeom>
        </p:spPr>
      </p:pic>
      <p:sp>
        <p:nvSpPr>
          <p:cNvPr id="2" name="TextBox 1">
            <a:extLst>
              <a:ext uri="{FF2B5EF4-FFF2-40B4-BE49-F238E27FC236}">
                <a16:creationId xmlns:a16="http://schemas.microsoft.com/office/drawing/2014/main" id="{4B6AC847-E13A-874F-A086-DB09A1FFBEB9}"/>
              </a:ext>
            </a:extLst>
          </p:cNvPr>
          <p:cNvSpPr txBox="1"/>
          <p:nvPr/>
        </p:nvSpPr>
        <p:spPr>
          <a:xfrm>
            <a:off x="5028489" y="2243263"/>
            <a:ext cx="2043581" cy="21236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lgn="just">
              <a:buFont typeface="Arial" panose="020B0604020202020204" pitchFamily="34" charset="0"/>
              <a:buChar char="•"/>
            </a:pPr>
            <a:r>
              <a:rPr lang="en-US" sz="1200" dirty="0"/>
              <a:t>Positive correlation between Price and </a:t>
            </a:r>
            <a:r>
              <a:rPr lang="en-US" sz="1200" dirty="0" err="1"/>
              <a:t>sqft_basement</a:t>
            </a:r>
            <a:endParaRPr lang="en-US" sz="1200" dirty="0"/>
          </a:p>
          <a:p>
            <a:pPr marL="171450" indent="-171450" algn="just">
              <a:buFont typeface="Arial" panose="020B0604020202020204" pitchFamily="34" charset="0"/>
              <a:buChar char="•"/>
            </a:pPr>
            <a:r>
              <a:rPr lang="en-US" sz="1200" dirty="0"/>
              <a:t>We can see the increase in </a:t>
            </a:r>
            <a:r>
              <a:rPr lang="en-US" sz="1200" dirty="0" err="1"/>
              <a:t>sqft_above</a:t>
            </a:r>
            <a:r>
              <a:rPr lang="en-US" sz="1200" dirty="0"/>
              <a:t> and grade, increases the Price of the house.</a:t>
            </a:r>
          </a:p>
          <a:p>
            <a:pPr marL="171450" indent="-171450" algn="just">
              <a:buFont typeface="Arial" panose="020B0604020202020204" pitchFamily="34" charset="0"/>
              <a:buChar char="•"/>
            </a:pPr>
            <a:r>
              <a:rPr lang="en-US" sz="1200" dirty="0"/>
              <a:t>We can see some weak positive </a:t>
            </a:r>
            <a:r>
              <a:rPr lang="en-US" sz="1200" dirty="0" err="1"/>
              <a:t>correalation</a:t>
            </a:r>
            <a:r>
              <a:rPr lang="en-US" sz="1200" dirty="0"/>
              <a:t> between the view and price of the house</a:t>
            </a:r>
          </a:p>
        </p:txBody>
      </p:sp>
    </p:spTree>
    <p:extLst>
      <p:ext uri="{BB962C8B-B14F-4D97-AF65-F5344CB8AC3E}">
        <p14:creationId xmlns:p14="http://schemas.microsoft.com/office/powerpoint/2010/main" val="90261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hart, scatter chart&#10;&#10;Description automatically generated">
            <a:extLst>
              <a:ext uri="{FF2B5EF4-FFF2-40B4-BE49-F238E27FC236}">
                <a16:creationId xmlns:a16="http://schemas.microsoft.com/office/drawing/2014/main" id="{C612DD6A-F62F-2E4C-95F4-01A1F3AE4C7D}"/>
              </a:ext>
            </a:extLst>
          </p:cNvPr>
          <p:cNvPicPr>
            <a:picLocks noChangeAspect="1"/>
          </p:cNvPicPr>
          <p:nvPr/>
        </p:nvPicPr>
        <p:blipFill>
          <a:blip r:embed="rId2"/>
          <a:stretch>
            <a:fillRect/>
          </a:stretch>
        </p:blipFill>
        <p:spPr>
          <a:xfrm>
            <a:off x="991707" y="321734"/>
            <a:ext cx="4357754" cy="2905170"/>
          </a:xfrm>
          <a:prstGeom prst="rect">
            <a:avLst/>
          </a:prstGeom>
        </p:spPr>
      </p:pic>
      <p:sp>
        <p:nvSpPr>
          <p:cNvPr id="16" name="Rectangle 1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square&#10;&#10;Description automatically generated">
            <a:extLst>
              <a:ext uri="{FF2B5EF4-FFF2-40B4-BE49-F238E27FC236}">
                <a16:creationId xmlns:a16="http://schemas.microsoft.com/office/drawing/2014/main" id="{5376A250-6EC6-9C4D-B26F-31175479A9F0}"/>
              </a:ext>
            </a:extLst>
          </p:cNvPr>
          <p:cNvPicPr>
            <a:picLocks noChangeAspect="1"/>
          </p:cNvPicPr>
          <p:nvPr/>
        </p:nvPicPr>
        <p:blipFill>
          <a:blip r:embed="rId3"/>
          <a:stretch>
            <a:fillRect/>
          </a:stretch>
        </p:blipFill>
        <p:spPr>
          <a:xfrm>
            <a:off x="6685454" y="321734"/>
            <a:ext cx="4357754" cy="2905170"/>
          </a:xfrm>
          <a:prstGeom prst="rect">
            <a:avLst/>
          </a:prstGeom>
        </p:spPr>
      </p:pic>
      <p:sp>
        <p:nvSpPr>
          <p:cNvPr id="18" name="Rectangle 1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49863B26-B117-5744-B88C-60494C2A0018}"/>
              </a:ext>
            </a:extLst>
          </p:cNvPr>
          <p:cNvPicPr>
            <a:picLocks noChangeAspect="1"/>
          </p:cNvPicPr>
          <p:nvPr/>
        </p:nvPicPr>
        <p:blipFill>
          <a:blip r:embed="rId4"/>
          <a:stretch>
            <a:fillRect/>
          </a:stretch>
        </p:blipFill>
        <p:spPr>
          <a:xfrm>
            <a:off x="1100163" y="3631096"/>
            <a:ext cx="4140839" cy="2760560"/>
          </a:xfrm>
          <a:prstGeom prst="rect">
            <a:avLst/>
          </a:prstGeom>
        </p:spPr>
      </p:pic>
      <p:pic>
        <p:nvPicPr>
          <p:cNvPr id="7" name="Picture 6" descr="Chart, scatter chart&#10;&#10;Description automatically generated">
            <a:extLst>
              <a:ext uri="{FF2B5EF4-FFF2-40B4-BE49-F238E27FC236}">
                <a16:creationId xmlns:a16="http://schemas.microsoft.com/office/drawing/2014/main" id="{DCDD8CCD-A17D-3F4C-BC96-1743338A95F1}"/>
              </a:ext>
            </a:extLst>
          </p:cNvPr>
          <p:cNvPicPr>
            <a:picLocks noChangeAspect="1"/>
          </p:cNvPicPr>
          <p:nvPr/>
        </p:nvPicPr>
        <p:blipFill>
          <a:blip r:embed="rId5"/>
          <a:stretch>
            <a:fillRect/>
          </a:stretch>
        </p:blipFill>
        <p:spPr>
          <a:xfrm>
            <a:off x="6793912" y="3631096"/>
            <a:ext cx="4140839" cy="2760560"/>
          </a:xfrm>
          <a:prstGeom prst="rect">
            <a:avLst/>
          </a:prstGeom>
        </p:spPr>
      </p:pic>
      <p:sp>
        <p:nvSpPr>
          <p:cNvPr id="10" name="TextBox 9">
            <a:extLst>
              <a:ext uri="{FF2B5EF4-FFF2-40B4-BE49-F238E27FC236}">
                <a16:creationId xmlns:a16="http://schemas.microsoft.com/office/drawing/2014/main" id="{00734725-3842-3C49-B72F-10D18098D226}"/>
              </a:ext>
            </a:extLst>
          </p:cNvPr>
          <p:cNvSpPr txBox="1"/>
          <p:nvPr/>
        </p:nvSpPr>
        <p:spPr>
          <a:xfrm>
            <a:off x="4979862" y="3105834"/>
            <a:ext cx="204358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lgn="just">
              <a:buFont typeface="Arial" panose="020B0604020202020204" pitchFamily="34" charset="0"/>
              <a:buChar char="•"/>
            </a:pPr>
            <a:r>
              <a:rPr lang="en-US" sz="1200" dirty="0"/>
              <a:t>We can see that there is no relationships between the given features and prices</a:t>
            </a:r>
          </a:p>
        </p:txBody>
      </p:sp>
    </p:spTree>
    <p:extLst>
      <p:ext uri="{BB962C8B-B14F-4D97-AF65-F5344CB8AC3E}">
        <p14:creationId xmlns:p14="http://schemas.microsoft.com/office/powerpoint/2010/main" val="190838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A321238-3E12-754E-A8EC-6FDFA2A3DE76}"/>
              </a:ext>
            </a:extLst>
          </p:cNvPr>
          <p:cNvPicPr>
            <a:picLocks noChangeAspect="1"/>
          </p:cNvPicPr>
          <p:nvPr/>
        </p:nvPicPr>
        <p:blipFill>
          <a:blip r:embed="rId2"/>
          <a:stretch>
            <a:fillRect/>
          </a:stretch>
        </p:blipFill>
        <p:spPr>
          <a:xfrm>
            <a:off x="991707" y="321734"/>
            <a:ext cx="4357754" cy="2905170"/>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58D00258-0756-5841-8104-F281999D6447}"/>
              </a:ext>
            </a:extLst>
          </p:cNvPr>
          <p:cNvPicPr>
            <a:picLocks noGrp="1" noChangeAspect="1"/>
          </p:cNvPicPr>
          <p:nvPr>
            <p:ph idx="1"/>
          </p:nvPr>
        </p:nvPicPr>
        <p:blipFill>
          <a:blip r:embed="rId3"/>
          <a:stretch>
            <a:fillRect/>
          </a:stretch>
        </p:blipFill>
        <p:spPr>
          <a:xfrm>
            <a:off x="1100163" y="3631096"/>
            <a:ext cx="4140839" cy="2760560"/>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scatter chart&#10;&#10;Description automatically generated">
            <a:extLst>
              <a:ext uri="{FF2B5EF4-FFF2-40B4-BE49-F238E27FC236}">
                <a16:creationId xmlns:a16="http://schemas.microsoft.com/office/drawing/2014/main" id="{29E443E6-4A42-2D4F-A5A9-29EFD7AC8659}"/>
              </a:ext>
            </a:extLst>
          </p:cNvPr>
          <p:cNvPicPr>
            <a:picLocks noChangeAspect="1"/>
          </p:cNvPicPr>
          <p:nvPr/>
        </p:nvPicPr>
        <p:blipFill>
          <a:blip r:embed="rId4"/>
          <a:stretch>
            <a:fillRect/>
          </a:stretch>
        </p:blipFill>
        <p:spPr>
          <a:xfrm>
            <a:off x="6308034" y="1547774"/>
            <a:ext cx="5426764" cy="3617842"/>
          </a:xfrm>
          <a:prstGeom prst="rect">
            <a:avLst/>
          </a:prstGeom>
        </p:spPr>
      </p:pic>
      <p:sp>
        <p:nvSpPr>
          <p:cNvPr id="8" name="TextBox 7">
            <a:extLst>
              <a:ext uri="{FF2B5EF4-FFF2-40B4-BE49-F238E27FC236}">
                <a16:creationId xmlns:a16="http://schemas.microsoft.com/office/drawing/2014/main" id="{E4F1FA31-DB97-8F4D-A21B-D4C44BDFAD74}"/>
              </a:ext>
            </a:extLst>
          </p:cNvPr>
          <p:cNvSpPr txBox="1"/>
          <p:nvPr/>
        </p:nvSpPr>
        <p:spPr>
          <a:xfrm>
            <a:off x="4923334" y="1858893"/>
            <a:ext cx="1661533" cy="32316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lgn="just">
              <a:buFont typeface="Arial" panose="020B0604020202020204" pitchFamily="34" charset="0"/>
              <a:buChar char="•"/>
            </a:pPr>
            <a:r>
              <a:rPr lang="en-US" sz="1200" dirty="0"/>
              <a:t>Here we can observe there is no solid relation between longitude and sqft_lot_15.</a:t>
            </a:r>
          </a:p>
          <a:p>
            <a:pPr marL="171450" indent="-171450" algn="just">
              <a:buFont typeface="Arial" panose="020B0604020202020204" pitchFamily="34" charset="0"/>
              <a:buChar char="•"/>
            </a:pPr>
            <a:r>
              <a:rPr lang="en-US" sz="1200" dirty="0"/>
              <a:t>But we can see some strong positive correlation between price and sqft_living_15</a:t>
            </a:r>
          </a:p>
          <a:p>
            <a:pPr marL="628650" lvl="1" indent="-171450" algn="just">
              <a:buFont typeface="Arial" panose="020B0604020202020204" pitchFamily="34" charset="0"/>
              <a:buChar char="•"/>
            </a:pPr>
            <a:r>
              <a:rPr lang="en-US" sz="1200" dirty="0"/>
              <a:t>i.e. as the sqft_living_15 increases the price of the </a:t>
            </a:r>
            <a:r>
              <a:rPr lang="en-US" sz="1200" dirty="0" err="1"/>
              <a:t>hosue</a:t>
            </a:r>
            <a:r>
              <a:rPr lang="en-US" sz="1200" dirty="0"/>
              <a:t> also increases</a:t>
            </a:r>
          </a:p>
        </p:txBody>
      </p:sp>
    </p:spTree>
    <p:extLst>
      <p:ext uri="{BB962C8B-B14F-4D97-AF65-F5344CB8AC3E}">
        <p14:creationId xmlns:p14="http://schemas.microsoft.com/office/powerpoint/2010/main" val="3944186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screenshot, picture frame&#10;&#10;Description automatically generated">
            <a:extLst>
              <a:ext uri="{FF2B5EF4-FFF2-40B4-BE49-F238E27FC236}">
                <a16:creationId xmlns:a16="http://schemas.microsoft.com/office/drawing/2014/main" id="{355F1B75-0E7A-A240-8E36-893A6B8F17DB}"/>
              </a:ext>
            </a:extLst>
          </p:cNvPr>
          <p:cNvPicPr>
            <a:picLocks noChangeAspect="1"/>
          </p:cNvPicPr>
          <p:nvPr/>
        </p:nvPicPr>
        <p:blipFill rotWithShape="1">
          <a:blip r:embed="rId2"/>
          <a:srcRect t="1627" b="2303"/>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Oval 5">
            <a:extLst>
              <a:ext uri="{FF2B5EF4-FFF2-40B4-BE49-F238E27FC236}">
                <a16:creationId xmlns:a16="http://schemas.microsoft.com/office/drawing/2014/main" id="{DD9A618B-E058-6749-9D1A-7A2E2BF5A796}"/>
              </a:ext>
            </a:extLst>
          </p:cNvPr>
          <p:cNvSpPr/>
          <p:nvPr/>
        </p:nvSpPr>
        <p:spPr>
          <a:xfrm>
            <a:off x="3157050" y="884286"/>
            <a:ext cx="2628569" cy="2429786"/>
          </a:xfrm>
          <a:prstGeom prst="ellipse">
            <a:avLst/>
          </a:prstGeom>
          <a:solidFill>
            <a:schemeClr val="accent3">
              <a:alpha val="50000"/>
            </a:schemeClr>
          </a:solidFill>
          <a:ln>
            <a:solidFill>
              <a:srgbClr val="000000">
                <a:alpha val="9804"/>
              </a:srgb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7F9453C7-ABEA-AD4E-99E6-50D6A138B44E}"/>
              </a:ext>
            </a:extLst>
          </p:cNvPr>
          <p:cNvSpPr>
            <a:spLocks noGrp="1"/>
          </p:cNvSpPr>
          <p:nvPr>
            <p:ph type="body" sz="half" idx="2"/>
          </p:nvPr>
        </p:nvSpPr>
        <p:spPr>
          <a:xfrm>
            <a:off x="6495069" y="4480090"/>
            <a:ext cx="3296797" cy="1062871"/>
          </a:xfrm>
        </p:spPr>
        <p:txBody>
          <a:bodyPr>
            <a:normAutofit/>
          </a:bodyPr>
          <a:lstStyle/>
          <a:p>
            <a:pPr marL="285750" indent="-285750" algn="just">
              <a:buFont typeface="Arial" panose="020B0604020202020204" pitchFamily="34" charset="0"/>
              <a:buChar char="•"/>
            </a:pPr>
            <a:r>
              <a:rPr lang="en-US" sz="1200" dirty="0"/>
              <a:t>So here we can clearly see the darker points at higher altitudes in the above scatter plot. Verified the mean price above and below latitude mean. So this is impacting the price.  So considered latitude and longitude.</a:t>
            </a:r>
          </a:p>
          <a:p>
            <a:pPr algn="just"/>
            <a:endParaRPr lang="en-US" sz="1200" dirty="0"/>
          </a:p>
        </p:txBody>
      </p:sp>
    </p:spTree>
    <p:extLst>
      <p:ext uri="{BB962C8B-B14F-4D97-AF65-F5344CB8AC3E}">
        <p14:creationId xmlns:p14="http://schemas.microsoft.com/office/powerpoint/2010/main" val="295443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oreboard&#10;&#10;Description automatically generated">
            <a:extLst>
              <a:ext uri="{FF2B5EF4-FFF2-40B4-BE49-F238E27FC236}">
                <a16:creationId xmlns:a16="http://schemas.microsoft.com/office/drawing/2014/main" id="{7FBD391E-3E58-1140-9D98-C51F19B7A567}"/>
              </a:ext>
            </a:extLst>
          </p:cNvPr>
          <p:cNvPicPr>
            <a:picLocks noChangeAspect="1"/>
          </p:cNvPicPr>
          <p:nvPr/>
        </p:nvPicPr>
        <p:blipFill rotWithShape="1">
          <a:blip r:embed="rId2"/>
          <a:srcRect l="7836" t="9897" r="15256" b="7835"/>
          <a:stretch/>
        </p:blipFill>
        <p:spPr>
          <a:xfrm>
            <a:off x="0" y="-61750"/>
            <a:ext cx="12201822" cy="6868800"/>
          </a:xfrm>
          <a:prstGeom prst="rect">
            <a:avLst/>
          </a:prstGeom>
        </p:spPr>
      </p:pic>
      <p:sp>
        <p:nvSpPr>
          <p:cNvPr id="2" name="Rectangle 1">
            <a:extLst>
              <a:ext uri="{FF2B5EF4-FFF2-40B4-BE49-F238E27FC236}">
                <a16:creationId xmlns:a16="http://schemas.microsoft.com/office/drawing/2014/main" id="{D1AAC9A7-5ED3-A842-8135-4084048005A8}"/>
              </a:ext>
            </a:extLst>
          </p:cNvPr>
          <p:cNvSpPr/>
          <p:nvPr/>
        </p:nvSpPr>
        <p:spPr>
          <a:xfrm>
            <a:off x="738963" y="770860"/>
            <a:ext cx="508924" cy="337178"/>
          </a:xfrm>
          <a:prstGeom prst="rect">
            <a:avLst/>
          </a:prstGeom>
          <a:solidFill>
            <a:schemeClr val="accent6">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BCA63B6-0226-BE43-8653-465D6EEFA8AE}"/>
              </a:ext>
            </a:extLst>
          </p:cNvPr>
          <p:cNvSpPr/>
          <p:nvPr/>
        </p:nvSpPr>
        <p:spPr>
          <a:xfrm>
            <a:off x="738963" y="1101644"/>
            <a:ext cx="508924" cy="337178"/>
          </a:xfrm>
          <a:prstGeom prst="rect">
            <a:avLst/>
          </a:prstGeom>
          <a:solidFill>
            <a:schemeClr val="accent6">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924402-5937-9E49-96D9-99D2A6CBB6A8}"/>
              </a:ext>
            </a:extLst>
          </p:cNvPr>
          <p:cNvSpPr/>
          <p:nvPr/>
        </p:nvSpPr>
        <p:spPr>
          <a:xfrm>
            <a:off x="738963" y="5756356"/>
            <a:ext cx="508924" cy="337178"/>
          </a:xfrm>
          <a:prstGeom prst="rect">
            <a:avLst/>
          </a:prstGeom>
          <a:solidFill>
            <a:schemeClr val="accent6">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793E92-E39E-4A43-9357-D5707095A6B2}"/>
              </a:ext>
            </a:extLst>
          </p:cNvPr>
          <p:cNvSpPr/>
          <p:nvPr/>
        </p:nvSpPr>
        <p:spPr>
          <a:xfrm>
            <a:off x="738963" y="3091822"/>
            <a:ext cx="508924" cy="337178"/>
          </a:xfrm>
          <a:prstGeom prst="rect">
            <a:avLst/>
          </a:prstGeom>
          <a:solidFill>
            <a:schemeClr val="accent6">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022D38-5961-2C4B-99A5-D2B4B885F7C1}"/>
              </a:ext>
            </a:extLst>
          </p:cNvPr>
          <p:cNvSpPr/>
          <p:nvPr/>
        </p:nvSpPr>
        <p:spPr>
          <a:xfrm>
            <a:off x="738963" y="3445816"/>
            <a:ext cx="508924" cy="337178"/>
          </a:xfrm>
          <a:prstGeom prst="rect">
            <a:avLst/>
          </a:prstGeom>
          <a:solidFill>
            <a:schemeClr val="accent6">
              <a:lumMod val="40000"/>
              <a:lumOff val="60000"/>
              <a:alpha val="50000"/>
            </a:schemeClr>
          </a:solid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251DF6-AD0C-C548-9DBE-95A00FBDAA70}"/>
              </a:ext>
            </a:extLst>
          </p:cNvPr>
          <p:cNvSpPr/>
          <p:nvPr/>
        </p:nvSpPr>
        <p:spPr>
          <a:xfrm>
            <a:off x="738963" y="2423860"/>
            <a:ext cx="508924" cy="337178"/>
          </a:xfrm>
          <a:prstGeom prst="rect">
            <a:avLst/>
          </a:prstGeom>
          <a:solidFill>
            <a:schemeClr val="accent6">
              <a:lumMod val="40000"/>
              <a:lumOff val="60000"/>
              <a:alpha val="50000"/>
            </a:schemeClr>
          </a:solidFill>
          <a:ln w="38100">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C61B45-0117-0A47-BE50-F24742FE321F}"/>
              </a:ext>
            </a:extLst>
          </p:cNvPr>
          <p:cNvSpPr/>
          <p:nvPr/>
        </p:nvSpPr>
        <p:spPr>
          <a:xfrm>
            <a:off x="738963" y="436879"/>
            <a:ext cx="508924" cy="337178"/>
          </a:xfrm>
          <a:prstGeom prst="rect">
            <a:avLst/>
          </a:prstGeom>
          <a:solidFill>
            <a:schemeClr val="accent6">
              <a:lumMod val="40000"/>
              <a:lumOff val="60000"/>
              <a:alpha val="50000"/>
            </a:schemeClr>
          </a:solidFill>
          <a:ln w="38100">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403876-92A7-9B4F-B9E8-EF30EFC8E24E}"/>
              </a:ext>
            </a:extLst>
          </p:cNvPr>
          <p:cNvSpPr/>
          <p:nvPr/>
        </p:nvSpPr>
        <p:spPr>
          <a:xfrm>
            <a:off x="738963" y="2089879"/>
            <a:ext cx="508924" cy="337178"/>
          </a:xfrm>
          <a:prstGeom prst="rect">
            <a:avLst/>
          </a:prstGeom>
          <a:solidFill>
            <a:schemeClr val="accent6">
              <a:lumMod val="40000"/>
              <a:lumOff val="60000"/>
              <a:alpha val="50000"/>
            </a:schemeClr>
          </a:solidFill>
          <a:ln w="38100">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712165-1445-3A45-B301-36360F505E15}"/>
              </a:ext>
            </a:extLst>
          </p:cNvPr>
          <p:cNvSpPr/>
          <p:nvPr/>
        </p:nvSpPr>
        <p:spPr>
          <a:xfrm>
            <a:off x="738963" y="1757541"/>
            <a:ext cx="508924" cy="337178"/>
          </a:xfrm>
          <a:prstGeom prst="rect">
            <a:avLst/>
          </a:prstGeom>
          <a:solidFill>
            <a:schemeClr val="accent6">
              <a:lumMod val="40000"/>
              <a:lumOff val="60000"/>
              <a:alpha val="50000"/>
            </a:schemeClr>
          </a:solidFill>
          <a:ln w="38100">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CA87550-847E-AB44-9ECE-B64D977628F5}"/>
              </a:ext>
            </a:extLst>
          </p:cNvPr>
          <p:cNvSpPr/>
          <p:nvPr/>
        </p:nvSpPr>
        <p:spPr>
          <a:xfrm>
            <a:off x="738963" y="2744222"/>
            <a:ext cx="508924" cy="330784"/>
          </a:xfrm>
          <a:prstGeom prst="rect">
            <a:avLst/>
          </a:prstGeom>
          <a:solidFill>
            <a:schemeClr val="accent6">
              <a:lumMod val="40000"/>
              <a:lumOff val="60000"/>
              <a:alpha val="50000"/>
            </a:schemeClr>
          </a:solidFill>
          <a:ln w="38100">
            <a:solidFill>
              <a:schemeClr val="accent5"/>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D8D5E767-8F0E-6F4B-A974-4607241B0ABE}"/>
              </a:ext>
            </a:extLst>
          </p:cNvPr>
          <p:cNvSpPr>
            <a:spLocks noGrp="1"/>
          </p:cNvSpPr>
          <p:nvPr>
            <p:ph sz="half" idx="2"/>
          </p:nvPr>
        </p:nvSpPr>
        <p:spPr>
          <a:xfrm>
            <a:off x="6325386" y="122549"/>
            <a:ext cx="4270342" cy="3205113"/>
          </a:xfrm>
          <a:solidFill>
            <a:srgbClr val="FFFFFF">
              <a:alpha val="89804"/>
            </a:srgb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just"/>
            <a:r>
              <a:rPr lang="en-US" sz="1600" dirty="0">
                <a:solidFill>
                  <a:schemeClr val="tx1"/>
                </a:solidFill>
              </a:rPr>
              <a:t>Here we have created a pairwise correlation between all the variables</a:t>
            </a:r>
          </a:p>
          <a:p>
            <a:pPr algn="just"/>
            <a:r>
              <a:rPr lang="en-US" sz="1600" dirty="0">
                <a:solidFill>
                  <a:schemeClr val="tx1"/>
                </a:solidFill>
              </a:rPr>
              <a:t>Here we can see that the price has very high correlation with sqft_living15, </a:t>
            </a:r>
            <a:r>
              <a:rPr lang="en-US" sz="1600" dirty="0" err="1">
                <a:solidFill>
                  <a:schemeClr val="tx1"/>
                </a:solidFill>
              </a:rPr>
              <a:t>sqft_above</a:t>
            </a:r>
            <a:r>
              <a:rPr lang="en-US" sz="1600" dirty="0">
                <a:solidFill>
                  <a:schemeClr val="tx1"/>
                </a:solidFill>
              </a:rPr>
              <a:t>, grade, </a:t>
            </a:r>
            <a:r>
              <a:rPr lang="en-US" sz="1600" dirty="0" err="1">
                <a:solidFill>
                  <a:schemeClr val="tx1"/>
                </a:solidFill>
              </a:rPr>
              <a:t>sqft_living</a:t>
            </a:r>
            <a:r>
              <a:rPr lang="en-US" sz="1600" dirty="0">
                <a:solidFill>
                  <a:schemeClr val="tx1"/>
                </a:solidFill>
              </a:rPr>
              <a:t>, bathrooms</a:t>
            </a:r>
          </a:p>
          <a:p>
            <a:pPr algn="just"/>
            <a:r>
              <a:rPr lang="en-US" sz="1600" dirty="0">
                <a:solidFill>
                  <a:schemeClr val="tx1"/>
                </a:solidFill>
              </a:rPr>
              <a:t>Also price has mild correlation with view, bedrooms, </a:t>
            </a:r>
            <a:r>
              <a:rPr lang="en-US" sz="1600" dirty="0" err="1">
                <a:solidFill>
                  <a:schemeClr val="tx1"/>
                </a:solidFill>
              </a:rPr>
              <a:t>sqft_basement</a:t>
            </a:r>
            <a:r>
              <a:rPr lang="en-US" sz="1600" dirty="0">
                <a:solidFill>
                  <a:schemeClr val="tx1"/>
                </a:solidFill>
              </a:rPr>
              <a:t>, waterfront, condition and floors</a:t>
            </a:r>
          </a:p>
          <a:p>
            <a:pPr algn="just"/>
            <a:r>
              <a:rPr lang="en-US" sz="1600" dirty="0">
                <a:solidFill>
                  <a:schemeClr val="tx1"/>
                </a:solidFill>
              </a:rPr>
              <a:t>Also, we also spot multicollinearity between </a:t>
            </a:r>
            <a:r>
              <a:rPr lang="en-US" sz="1600" dirty="0" err="1">
                <a:solidFill>
                  <a:schemeClr val="tx1"/>
                </a:solidFill>
              </a:rPr>
              <a:t>sqft_living</a:t>
            </a:r>
            <a:r>
              <a:rPr lang="en-US" sz="1600" dirty="0">
                <a:solidFill>
                  <a:schemeClr val="tx1"/>
                </a:solidFill>
              </a:rPr>
              <a:t> and sqft_living_15 and </a:t>
            </a:r>
            <a:r>
              <a:rPr lang="en-US" sz="1600" dirty="0" err="1">
                <a:solidFill>
                  <a:schemeClr val="tx1"/>
                </a:solidFill>
              </a:rPr>
              <a:t>sqft_living</a:t>
            </a:r>
            <a:r>
              <a:rPr lang="en-US" sz="1600" dirty="0">
                <a:solidFill>
                  <a:schemeClr val="tx1"/>
                </a:solidFill>
              </a:rPr>
              <a:t> and </a:t>
            </a:r>
            <a:r>
              <a:rPr lang="en-US" sz="1600" dirty="0" err="1">
                <a:solidFill>
                  <a:schemeClr val="tx1"/>
                </a:solidFill>
              </a:rPr>
              <a:t>sqft</a:t>
            </a:r>
            <a:r>
              <a:rPr lang="en-US" sz="1600" dirty="0">
                <a:solidFill>
                  <a:schemeClr val="tx1"/>
                </a:solidFill>
              </a:rPr>
              <a:t> above.</a:t>
            </a:r>
          </a:p>
          <a:p>
            <a:pPr lvl="1" algn="just"/>
            <a:r>
              <a:rPr lang="en-US" sz="1200" dirty="0">
                <a:solidFill>
                  <a:schemeClr val="tx1"/>
                </a:solidFill>
              </a:rPr>
              <a:t>This helped us the select the predictors carefully.</a:t>
            </a:r>
          </a:p>
        </p:txBody>
      </p:sp>
      <p:sp>
        <p:nvSpPr>
          <p:cNvPr id="18" name="Rectangle 17">
            <a:extLst>
              <a:ext uri="{FF2B5EF4-FFF2-40B4-BE49-F238E27FC236}">
                <a16:creationId xmlns:a16="http://schemas.microsoft.com/office/drawing/2014/main" id="{F7CB6195-9105-C844-8983-95302A76F9A9}"/>
              </a:ext>
            </a:extLst>
          </p:cNvPr>
          <p:cNvSpPr/>
          <p:nvPr/>
        </p:nvSpPr>
        <p:spPr>
          <a:xfrm>
            <a:off x="2267677" y="3429000"/>
            <a:ext cx="508924" cy="337178"/>
          </a:xfrm>
          <a:prstGeom prst="rect">
            <a:avLst/>
          </a:prstGeom>
          <a:solidFill>
            <a:schemeClr val="accent6">
              <a:lumMod val="40000"/>
              <a:lumOff val="60000"/>
              <a:alpha val="50000"/>
            </a:schemeClr>
          </a:solidFill>
          <a:ln w="38100">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B6D0031-512B-7E49-AECE-DB673BD1CB72}"/>
              </a:ext>
            </a:extLst>
          </p:cNvPr>
          <p:cNvSpPr/>
          <p:nvPr/>
        </p:nvSpPr>
        <p:spPr>
          <a:xfrm>
            <a:off x="2267677" y="5756356"/>
            <a:ext cx="508924" cy="337178"/>
          </a:xfrm>
          <a:prstGeom prst="rect">
            <a:avLst/>
          </a:prstGeom>
          <a:solidFill>
            <a:schemeClr val="accent6">
              <a:lumMod val="40000"/>
              <a:lumOff val="60000"/>
              <a:alpha val="50000"/>
            </a:schemeClr>
          </a:solidFill>
          <a:ln w="38100">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833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13CDA6-F9AB-3E41-8FCC-BDDC05E9796B}"/>
              </a:ext>
            </a:extLst>
          </p:cNvPr>
          <p:cNvSpPr>
            <a:spLocks noGrp="1"/>
          </p:cNvSpPr>
          <p:nvPr>
            <p:ph type="ctrTitle"/>
          </p:nvPr>
        </p:nvSpPr>
        <p:spPr>
          <a:xfrm>
            <a:off x="1524000" y="1248587"/>
            <a:ext cx="9144000" cy="2387600"/>
          </a:xfrm>
        </p:spPr>
        <p:txBody>
          <a:bodyPr>
            <a:normAutofit/>
          </a:bodyPr>
          <a:lstStyle/>
          <a:p>
            <a:r>
              <a:rPr lang="en-US" sz="6400"/>
              <a:t>Initial Model fitting</a:t>
            </a:r>
          </a:p>
        </p:txBody>
      </p:sp>
      <p:sp>
        <p:nvSpPr>
          <p:cNvPr id="3" name="Subtitle 2">
            <a:extLst>
              <a:ext uri="{FF2B5EF4-FFF2-40B4-BE49-F238E27FC236}">
                <a16:creationId xmlns:a16="http://schemas.microsoft.com/office/drawing/2014/main" id="{78158C23-1FC3-AD48-A88F-B00B3910E179}"/>
              </a:ext>
            </a:extLst>
          </p:cNvPr>
          <p:cNvSpPr>
            <a:spLocks noGrp="1"/>
          </p:cNvSpPr>
          <p:nvPr>
            <p:ph type="subTitle" idx="1"/>
          </p:nvPr>
        </p:nvSpPr>
        <p:spPr>
          <a:xfrm>
            <a:off x="1524000" y="3820338"/>
            <a:ext cx="9144000" cy="1563686"/>
          </a:xfrm>
        </p:spPr>
        <p:txBody>
          <a:bodyPr>
            <a:normAutofit/>
          </a:bodyPr>
          <a:lstStyle/>
          <a:p>
            <a:r>
              <a:rPr lang="en-US" dirty="0"/>
              <a:t>Linear Regression</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255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4A215-B765-F844-9C89-DBE73CE95FD1}"/>
              </a:ext>
            </a:extLst>
          </p:cNvPr>
          <p:cNvSpPr>
            <a:spLocks noGrp="1"/>
          </p:cNvSpPr>
          <p:nvPr>
            <p:ph type="title"/>
          </p:nvPr>
        </p:nvSpPr>
        <p:spPr>
          <a:xfrm>
            <a:off x="793662" y="386930"/>
            <a:ext cx="10066122" cy="1298448"/>
          </a:xfrm>
        </p:spPr>
        <p:txBody>
          <a:bodyPr anchor="b">
            <a:normAutofit/>
          </a:bodyPr>
          <a:lstStyle/>
          <a:p>
            <a:r>
              <a:rPr lang="en-US" sz="4800"/>
              <a:t>Model Fitting – Linear Regression</a:t>
            </a:r>
          </a:p>
        </p:txBody>
      </p:sp>
      <p:sp>
        <p:nvSpPr>
          <p:cNvPr id="100" name="Rectangle 9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5A25EF1-E3F4-5C44-BD4A-660EB122A974}"/>
              </a:ext>
            </a:extLst>
          </p:cNvPr>
          <p:cNvSpPr>
            <a:spLocks noGrp="1"/>
          </p:cNvSpPr>
          <p:nvPr>
            <p:ph idx="1"/>
          </p:nvPr>
        </p:nvSpPr>
        <p:spPr>
          <a:xfrm>
            <a:off x="793661" y="2599509"/>
            <a:ext cx="4530898" cy="3639450"/>
          </a:xfrm>
        </p:spPr>
        <p:txBody>
          <a:bodyPr anchor="ctr">
            <a:normAutofit/>
          </a:bodyPr>
          <a:lstStyle/>
          <a:p>
            <a:pPr lvl="0" algn="just"/>
            <a:r>
              <a:rPr lang="en-US" sz="1700" dirty="0"/>
              <a:t>After the EDA analysis, we have sort-listed few of the features which we can use as the predictors in the linear regression process.</a:t>
            </a:r>
          </a:p>
          <a:p>
            <a:pPr lvl="0" algn="just"/>
            <a:r>
              <a:rPr lang="en-US" sz="1700" dirty="0"/>
              <a:t>Later we have some sets of predictors and checked the accuracy of the model and among them we have selected the model with the highest R square and lower RMSE score.</a:t>
            </a:r>
          </a:p>
          <a:p>
            <a:pPr lvl="0" algn="just"/>
            <a:r>
              <a:rPr lang="en-US" sz="1700" dirty="0"/>
              <a:t>Moreover, we have created a 10-k </a:t>
            </a:r>
            <a:r>
              <a:rPr lang="en-US" sz="1700" dirty="0" err="1"/>
              <a:t>crossfold</a:t>
            </a:r>
            <a:r>
              <a:rPr lang="en-US" sz="1700" dirty="0"/>
              <a:t> function which will take in the </a:t>
            </a:r>
            <a:r>
              <a:rPr lang="en-US" sz="1700" dirty="0" err="1"/>
              <a:t>X_train</a:t>
            </a:r>
            <a:r>
              <a:rPr lang="en-US" sz="1700" dirty="0"/>
              <a:t>, and </a:t>
            </a:r>
            <a:r>
              <a:rPr lang="en-US" sz="1700" dirty="0" err="1"/>
              <a:t>y_train</a:t>
            </a:r>
            <a:r>
              <a:rPr lang="en-US" sz="1700" dirty="0"/>
              <a:t> data and will return R Square and RMSE score</a:t>
            </a:r>
          </a:p>
          <a:p>
            <a:pPr marL="0" indent="0" algn="just">
              <a:buNone/>
            </a:pPr>
            <a:endParaRPr lang="en-US" sz="1700" dirty="0"/>
          </a:p>
        </p:txBody>
      </p:sp>
      <p:pic>
        <p:nvPicPr>
          <p:cNvPr id="13" name="Picture 12" descr="Text&#10;&#10;Description automatically generated">
            <a:extLst>
              <a:ext uri="{FF2B5EF4-FFF2-40B4-BE49-F238E27FC236}">
                <a16:creationId xmlns:a16="http://schemas.microsoft.com/office/drawing/2014/main" id="{92D743CD-5FC4-554E-9907-E9464957F1B7}"/>
              </a:ext>
            </a:extLst>
          </p:cNvPr>
          <p:cNvPicPr>
            <a:picLocks noChangeAspect="1"/>
          </p:cNvPicPr>
          <p:nvPr/>
        </p:nvPicPr>
        <p:blipFill>
          <a:blip r:embed="rId2"/>
          <a:stretch>
            <a:fillRect/>
          </a:stretch>
        </p:blipFill>
        <p:spPr>
          <a:xfrm>
            <a:off x="5911532" y="3819912"/>
            <a:ext cx="5150277" cy="1042930"/>
          </a:xfrm>
          <a:prstGeom prst="rect">
            <a:avLst/>
          </a:prstGeom>
        </p:spPr>
      </p:pic>
      <p:sp>
        <p:nvSpPr>
          <p:cNvPr id="104" name="Rectangle 10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819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FEBAFC2-AB71-D24A-BE0A-8F76F3901247}"/>
              </a:ext>
            </a:extLst>
          </p:cNvPr>
          <p:cNvPicPr>
            <a:picLocks noGrp="1" noChangeAspect="1"/>
          </p:cNvPicPr>
          <p:nvPr>
            <p:ph idx="1"/>
          </p:nvPr>
        </p:nvPicPr>
        <p:blipFill>
          <a:blip r:embed="rId2"/>
          <a:stretch>
            <a:fillRect/>
          </a:stretch>
        </p:blipFill>
        <p:spPr>
          <a:xfrm>
            <a:off x="152401" y="91079"/>
            <a:ext cx="10515600" cy="1788235"/>
          </a:xfrm>
          <a:prstGeom prst="rect">
            <a:avLst/>
          </a:prstGeom>
        </p:spPr>
      </p:pic>
      <p:sp>
        <p:nvSpPr>
          <p:cNvPr id="10" name="TextBox 9">
            <a:extLst>
              <a:ext uri="{FF2B5EF4-FFF2-40B4-BE49-F238E27FC236}">
                <a16:creationId xmlns:a16="http://schemas.microsoft.com/office/drawing/2014/main" id="{2FEBEA14-CE95-6044-878E-D76B02F89C60}"/>
              </a:ext>
            </a:extLst>
          </p:cNvPr>
          <p:cNvSpPr txBox="1"/>
          <p:nvPr/>
        </p:nvSpPr>
        <p:spPr>
          <a:xfrm>
            <a:off x="152401" y="4058490"/>
            <a:ext cx="8665029"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have added another predictor view which has next highest correlation value</a:t>
            </a:r>
          </a:p>
        </p:txBody>
      </p:sp>
      <p:pic>
        <p:nvPicPr>
          <p:cNvPr id="11" name="Picture 10">
            <a:extLst>
              <a:ext uri="{FF2B5EF4-FFF2-40B4-BE49-F238E27FC236}">
                <a16:creationId xmlns:a16="http://schemas.microsoft.com/office/drawing/2014/main" id="{02E716B3-29C7-9349-86DE-F903683273E5}"/>
              </a:ext>
            </a:extLst>
          </p:cNvPr>
          <p:cNvPicPr>
            <a:picLocks noChangeAspect="1"/>
          </p:cNvPicPr>
          <p:nvPr/>
        </p:nvPicPr>
        <p:blipFill>
          <a:blip r:embed="rId3"/>
          <a:stretch>
            <a:fillRect/>
          </a:stretch>
        </p:blipFill>
        <p:spPr>
          <a:xfrm>
            <a:off x="152401" y="2130194"/>
            <a:ext cx="10515600" cy="1797953"/>
          </a:xfrm>
          <a:prstGeom prst="rect">
            <a:avLst/>
          </a:prstGeom>
        </p:spPr>
      </p:pic>
      <p:pic>
        <p:nvPicPr>
          <p:cNvPr id="12" name="Picture 11">
            <a:extLst>
              <a:ext uri="{FF2B5EF4-FFF2-40B4-BE49-F238E27FC236}">
                <a16:creationId xmlns:a16="http://schemas.microsoft.com/office/drawing/2014/main" id="{1C5F2270-F595-5047-9C7E-3564720ADA2E}"/>
              </a:ext>
            </a:extLst>
          </p:cNvPr>
          <p:cNvPicPr>
            <a:picLocks noChangeAspect="1"/>
          </p:cNvPicPr>
          <p:nvPr/>
        </p:nvPicPr>
        <p:blipFill>
          <a:blip r:embed="rId4"/>
          <a:stretch>
            <a:fillRect/>
          </a:stretch>
        </p:blipFill>
        <p:spPr>
          <a:xfrm>
            <a:off x="152401" y="4429906"/>
            <a:ext cx="10668001" cy="1532208"/>
          </a:xfrm>
          <a:prstGeom prst="rect">
            <a:avLst/>
          </a:prstGeom>
        </p:spPr>
      </p:pic>
      <p:sp>
        <p:nvSpPr>
          <p:cNvPr id="13" name="TextBox 12">
            <a:extLst>
              <a:ext uri="{FF2B5EF4-FFF2-40B4-BE49-F238E27FC236}">
                <a16:creationId xmlns:a16="http://schemas.microsoft.com/office/drawing/2014/main" id="{FAA48D04-07E6-874B-AC56-FB29C177F553}"/>
              </a:ext>
            </a:extLst>
          </p:cNvPr>
          <p:cNvSpPr txBox="1"/>
          <p:nvPr/>
        </p:nvSpPr>
        <p:spPr>
          <a:xfrm>
            <a:off x="152401" y="5966282"/>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have added other predictors which have some mild correlation with price and we can see clearly RMSE value has decreased and R square increased</a:t>
            </a:r>
          </a:p>
        </p:txBody>
      </p:sp>
      <p:sp>
        <p:nvSpPr>
          <p:cNvPr id="14" name="TextBox 13">
            <a:extLst>
              <a:ext uri="{FF2B5EF4-FFF2-40B4-BE49-F238E27FC236}">
                <a16:creationId xmlns:a16="http://schemas.microsoft.com/office/drawing/2014/main" id="{AA185B53-B63E-974F-AECB-80AC69D31B61}"/>
              </a:ext>
            </a:extLst>
          </p:cNvPr>
          <p:cNvSpPr txBox="1"/>
          <p:nvPr/>
        </p:nvSpPr>
        <p:spPr>
          <a:xfrm>
            <a:off x="152401" y="1824991"/>
            <a:ext cx="8665029" cy="369332"/>
          </a:xfrm>
          <a:prstGeom prst="rect">
            <a:avLst/>
          </a:prstGeom>
          <a:noFill/>
        </p:spPr>
        <p:txBody>
          <a:bodyPr wrap="square" rtlCol="0">
            <a:spAutoFit/>
          </a:bodyPr>
          <a:lstStyle/>
          <a:p>
            <a:pPr marL="285750" indent="-285750">
              <a:buFont typeface="Arial" panose="020B0604020202020204" pitchFamily="34" charset="0"/>
              <a:buChar char="•"/>
            </a:pPr>
            <a:r>
              <a:rPr lang="en-US" dirty="0"/>
              <a:t>We have these predictors as they have high correlation with price from the heat map</a:t>
            </a:r>
          </a:p>
        </p:txBody>
      </p:sp>
    </p:spTree>
    <p:extLst>
      <p:ext uri="{BB962C8B-B14F-4D97-AF65-F5344CB8AC3E}">
        <p14:creationId xmlns:p14="http://schemas.microsoft.com/office/powerpoint/2010/main" val="389697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2BF23-E13B-8745-AE6B-D11C9D735F42}"/>
              </a:ext>
            </a:extLst>
          </p:cNvPr>
          <p:cNvPicPr>
            <a:picLocks noChangeAspect="1"/>
          </p:cNvPicPr>
          <p:nvPr/>
        </p:nvPicPr>
        <p:blipFill>
          <a:blip r:embed="rId2"/>
          <a:stretch>
            <a:fillRect/>
          </a:stretch>
        </p:blipFill>
        <p:spPr>
          <a:xfrm>
            <a:off x="108858" y="165973"/>
            <a:ext cx="11828313" cy="1671508"/>
          </a:xfrm>
          <a:prstGeom prst="rect">
            <a:avLst/>
          </a:prstGeom>
        </p:spPr>
      </p:pic>
      <p:sp>
        <p:nvSpPr>
          <p:cNvPr id="7" name="TextBox 6">
            <a:extLst>
              <a:ext uri="{FF2B5EF4-FFF2-40B4-BE49-F238E27FC236}">
                <a16:creationId xmlns:a16="http://schemas.microsoft.com/office/drawing/2014/main" id="{6BC8FEBA-5C9D-E345-AC43-5FD691081D9A}"/>
              </a:ext>
            </a:extLst>
          </p:cNvPr>
          <p:cNvSpPr txBox="1"/>
          <p:nvPr/>
        </p:nvSpPr>
        <p:spPr>
          <a:xfrm>
            <a:off x="108858" y="1837481"/>
            <a:ext cx="86650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Moreover, various sets of predictors were considered, but the above set had the highest R square  and lowest RMSE score</a:t>
            </a:r>
          </a:p>
        </p:txBody>
      </p:sp>
    </p:spTree>
    <p:extLst>
      <p:ext uri="{BB962C8B-B14F-4D97-AF65-F5344CB8AC3E}">
        <p14:creationId xmlns:p14="http://schemas.microsoft.com/office/powerpoint/2010/main" val="408961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78BDC-65CF-3148-951F-0AE219B4DCC0}"/>
              </a:ext>
            </a:extLst>
          </p:cNvPr>
          <p:cNvSpPr>
            <a:spLocks noGrp="1"/>
          </p:cNvSpPr>
          <p:nvPr>
            <p:ph type="title"/>
          </p:nvPr>
        </p:nvSpPr>
        <p:spPr>
          <a:xfrm>
            <a:off x="793662" y="386930"/>
            <a:ext cx="10066122" cy="1298448"/>
          </a:xfrm>
        </p:spPr>
        <p:txBody>
          <a:bodyPr anchor="b">
            <a:normAutofit/>
          </a:bodyPr>
          <a:lstStyle/>
          <a:p>
            <a:r>
              <a:rPr lang="en-US" sz="4800" dirty="0"/>
              <a:t>Table of content</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1DFBAB9-649F-4EFE-BC32-1B76E77A6452}"/>
              </a:ext>
            </a:extLst>
          </p:cNvPr>
          <p:cNvGraphicFramePr>
            <a:graphicFrameLocks noGrp="1"/>
          </p:cNvGraphicFramePr>
          <p:nvPr>
            <p:ph idx="1"/>
            <p:extLst>
              <p:ext uri="{D42A27DB-BD31-4B8C-83A1-F6EECF244321}">
                <p14:modId xmlns:p14="http://schemas.microsoft.com/office/powerpoint/2010/main" val="118202713"/>
              </p:ext>
            </p:extLst>
          </p:nvPr>
        </p:nvGraphicFramePr>
        <p:xfrm>
          <a:off x="793661" y="2599509"/>
          <a:ext cx="4530898" cy="363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714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198C4-4913-DF4B-9B07-164499175A72}"/>
              </a:ext>
            </a:extLst>
          </p:cNvPr>
          <p:cNvSpPr>
            <a:spLocks noGrp="1"/>
          </p:cNvSpPr>
          <p:nvPr>
            <p:ph type="ctrTitle"/>
          </p:nvPr>
        </p:nvSpPr>
        <p:spPr>
          <a:xfrm>
            <a:off x="1524000" y="1293338"/>
            <a:ext cx="9144000" cy="3274592"/>
          </a:xfrm>
        </p:spPr>
        <p:txBody>
          <a:bodyPr anchor="ctr">
            <a:normAutofit/>
          </a:bodyPr>
          <a:lstStyle/>
          <a:p>
            <a:r>
              <a:rPr lang="en-US" sz="7200" dirty="0"/>
              <a:t>Feature Engineering</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03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A97CC-7F1E-4B4D-A1CC-C9B09C32D506}"/>
              </a:ext>
            </a:extLst>
          </p:cNvPr>
          <p:cNvSpPr>
            <a:spLocks noGrp="1"/>
          </p:cNvSpPr>
          <p:nvPr>
            <p:ph type="title"/>
          </p:nvPr>
        </p:nvSpPr>
        <p:spPr>
          <a:xfrm>
            <a:off x="793662" y="386930"/>
            <a:ext cx="10066122" cy="1298448"/>
          </a:xfrm>
        </p:spPr>
        <p:txBody>
          <a:bodyPr anchor="b">
            <a:normAutofit/>
          </a:bodyPr>
          <a:lstStyle/>
          <a:p>
            <a:r>
              <a:rPr lang="en-US" sz="4800" dirty="0"/>
              <a:t>Value transformation</a:t>
            </a:r>
          </a:p>
        </p:txBody>
      </p:sp>
      <p:sp>
        <p:nvSpPr>
          <p:cNvPr id="26" name="Rectangle 2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E4CF95-B407-774D-929A-AABB1238A4F4}"/>
              </a:ext>
            </a:extLst>
          </p:cNvPr>
          <p:cNvSpPr>
            <a:spLocks noGrp="1"/>
          </p:cNvSpPr>
          <p:nvPr>
            <p:ph idx="1"/>
          </p:nvPr>
        </p:nvSpPr>
        <p:spPr>
          <a:xfrm>
            <a:off x="793661" y="2599509"/>
            <a:ext cx="9733090" cy="3639450"/>
          </a:xfrm>
        </p:spPr>
        <p:txBody>
          <a:bodyPr anchor="ctr">
            <a:normAutofit/>
          </a:bodyPr>
          <a:lstStyle/>
          <a:p>
            <a:pPr algn="just"/>
            <a:r>
              <a:rPr lang="en-US" sz="2400" dirty="0"/>
              <a:t>First, we have taken a log, square and square root transformation for all the numerical features.</a:t>
            </a:r>
          </a:p>
          <a:p>
            <a:pPr algn="just"/>
            <a:r>
              <a:rPr lang="en-US" sz="2400" dirty="0"/>
              <a:t>Then we check the correlation between each features and the price of the house.</a:t>
            </a:r>
          </a:p>
          <a:p>
            <a:pPr lvl="1" algn="just"/>
            <a:r>
              <a:rPr lang="en-US" i="1" dirty="0"/>
              <a:t>We found out that there is some improvement in the correlation from square transformations, although initially we have considered this but later on we found out that the data has been rightly skewed. So we ignored transformations.</a:t>
            </a:r>
          </a:p>
        </p:txBody>
      </p:sp>
      <p:sp>
        <p:nvSpPr>
          <p:cNvPr id="30" name="Rectangle 2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88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47">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A97CC-7F1E-4B4D-A1CC-C9B09C32D506}"/>
              </a:ext>
            </a:extLst>
          </p:cNvPr>
          <p:cNvSpPr>
            <a:spLocks noGrp="1"/>
          </p:cNvSpPr>
          <p:nvPr>
            <p:ph type="title"/>
          </p:nvPr>
        </p:nvSpPr>
        <p:spPr>
          <a:xfrm>
            <a:off x="793662" y="386930"/>
            <a:ext cx="10066122" cy="1298448"/>
          </a:xfrm>
        </p:spPr>
        <p:txBody>
          <a:bodyPr anchor="b">
            <a:normAutofit/>
          </a:bodyPr>
          <a:lstStyle/>
          <a:p>
            <a:r>
              <a:rPr lang="en-US" sz="4800"/>
              <a:t>Feature Generation</a:t>
            </a:r>
          </a:p>
        </p:txBody>
      </p:sp>
      <p:sp>
        <p:nvSpPr>
          <p:cNvPr id="64" name="Rectangle 4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E4CF95-B407-774D-929A-AABB1238A4F4}"/>
              </a:ext>
            </a:extLst>
          </p:cNvPr>
          <p:cNvSpPr>
            <a:spLocks noGrp="1"/>
          </p:cNvSpPr>
          <p:nvPr>
            <p:ph idx="1"/>
          </p:nvPr>
        </p:nvSpPr>
        <p:spPr>
          <a:xfrm>
            <a:off x="793661" y="2599509"/>
            <a:ext cx="4530898" cy="3639450"/>
          </a:xfrm>
        </p:spPr>
        <p:txBody>
          <a:bodyPr anchor="ctr">
            <a:normAutofit/>
          </a:bodyPr>
          <a:lstStyle/>
          <a:p>
            <a:pPr algn="just"/>
            <a:r>
              <a:rPr lang="en-US" sz="1700" dirty="0"/>
              <a:t>For feature generation we have used date data such as the year of house sold, renovation data, house built date, to estimate the age of the house.</a:t>
            </a:r>
          </a:p>
          <a:p>
            <a:pPr algn="just"/>
            <a:r>
              <a:rPr lang="en-US" sz="1700" dirty="0"/>
              <a:t>Though this we were able to understand effect of age of house on the price of the house is selling.</a:t>
            </a:r>
          </a:p>
          <a:p>
            <a:pPr algn="just"/>
            <a:r>
              <a:rPr lang="en-US" sz="1700" dirty="0"/>
              <a:t>Initially as the house is relatively new, the prices are high. But as an when years pass by the price of the house starts decreasing. However, as the house cross 50 years of age the price starts to go up due to the history and antique nature of the house.</a:t>
            </a:r>
          </a:p>
        </p:txBody>
      </p:sp>
      <p:pic>
        <p:nvPicPr>
          <p:cNvPr id="5" name="Picture 4" descr="Chart, scatter chart&#10;&#10;Description automatically generated">
            <a:extLst>
              <a:ext uri="{FF2B5EF4-FFF2-40B4-BE49-F238E27FC236}">
                <a16:creationId xmlns:a16="http://schemas.microsoft.com/office/drawing/2014/main" id="{0A338DD5-3D4D-8B43-95DB-7577BB8F4B3F}"/>
              </a:ext>
            </a:extLst>
          </p:cNvPr>
          <p:cNvPicPr>
            <a:picLocks noChangeAspect="1"/>
          </p:cNvPicPr>
          <p:nvPr/>
        </p:nvPicPr>
        <p:blipFill>
          <a:blip r:embed="rId2"/>
          <a:stretch>
            <a:fillRect/>
          </a:stretch>
        </p:blipFill>
        <p:spPr>
          <a:xfrm>
            <a:off x="5911532" y="2624618"/>
            <a:ext cx="5150277" cy="3433518"/>
          </a:xfrm>
          <a:prstGeom prst="rect">
            <a:avLst/>
          </a:prstGeom>
        </p:spPr>
      </p:pic>
      <p:sp>
        <p:nvSpPr>
          <p:cNvPr id="66" name="Rectangle 5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7999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E2528-39B4-5143-9BD6-1AA867151256}"/>
              </a:ext>
            </a:extLst>
          </p:cNvPr>
          <p:cNvSpPr>
            <a:spLocks noGrp="1"/>
          </p:cNvSpPr>
          <p:nvPr>
            <p:ph type="title"/>
          </p:nvPr>
        </p:nvSpPr>
        <p:spPr>
          <a:xfrm>
            <a:off x="793662" y="386930"/>
            <a:ext cx="10066122" cy="1298448"/>
          </a:xfrm>
        </p:spPr>
        <p:txBody>
          <a:bodyPr anchor="b">
            <a:normAutofit/>
          </a:bodyPr>
          <a:lstStyle/>
          <a:p>
            <a:r>
              <a:rPr lang="en-US" sz="4800" dirty="0"/>
              <a:t>One-hot encoding</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7422AE-4CB6-CC4A-A7AA-8B7DEF38BB9B}"/>
              </a:ext>
            </a:extLst>
          </p:cNvPr>
          <p:cNvSpPr>
            <a:spLocks noGrp="1"/>
          </p:cNvSpPr>
          <p:nvPr>
            <p:ph idx="1"/>
          </p:nvPr>
        </p:nvSpPr>
        <p:spPr>
          <a:xfrm>
            <a:off x="793661" y="2599509"/>
            <a:ext cx="4530898" cy="3639450"/>
          </a:xfrm>
        </p:spPr>
        <p:txBody>
          <a:bodyPr anchor="ctr">
            <a:normAutofit/>
          </a:bodyPr>
          <a:lstStyle/>
          <a:p>
            <a:pPr algn="just"/>
            <a:r>
              <a:rPr lang="en-US" sz="1600" dirty="0"/>
              <a:t>One-hot encoding is used in machine learning to quantify categorical data. Here in our dataset, the </a:t>
            </a:r>
            <a:r>
              <a:rPr lang="en-US" sz="1600" dirty="0" err="1"/>
              <a:t>zipcode</a:t>
            </a:r>
            <a:r>
              <a:rPr lang="en-US" sz="1600" dirty="0"/>
              <a:t> dataset is the categorical variable.</a:t>
            </a:r>
          </a:p>
          <a:p>
            <a:pPr algn="just"/>
            <a:r>
              <a:rPr lang="en-US" sz="1600" dirty="0"/>
              <a:t>It might be possible that the prices of the house might depend on the where it resides. Thus to prove this we have used one-hot encoding on </a:t>
            </a:r>
            <a:r>
              <a:rPr lang="en-US" sz="1600" dirty="0" err="1"/>
              <a:t>zipcode</a:t>
            </a:r>
            <a:r>
              <a:rPr lang="en-US" sz="1600" dirty="0"/>
              <a:t> feature where it will 70 dummy variable for each unique zip code in the data. </a:t>
            </a:r>
          </a:p>
          <a:p>
            <a:pPr algn="just"/>
            <a:r>
              <a:rPr lang="en-US" sz="1600" dirty="0"/>
              <a:t>These dummy variables were later used together to the earlier selected predictors in the linear regression model and we observed that the R square and RMSE score were significantly improved.</a:t>
            </a:r>
          </a:p>
        </p:txBody>
      </p:sp>
      <p:pic>
        <p:nvPicPr>
          <p:cNvPr id="5" name="Picture 4" descr="Graphical user interface, text, application&#10;&#10;Description automatically generated">
            <a:extLst>
              <a:ext uri="{FF2B5EF4-FFF2-40B4-BE49-F238E27FC236}">
                <a16:creationId xmlns:a16="http://schemas.microsoft.com/office/drawing/2014/main" id="{91F2F995-8A1F-F94E-B06D-9E2E6C8C85EF}"/>
              </a:ext>
            </a:extLst>
          </p:cNvPr>
          <p:cNvPicPr>
            <a:picLocks noChangeAspect="1"/>
          </p:cNvPicPr>
          <p:nvPr/>
        </p:nvPicPr>
        <p:blipFill>
          <a:blip r:embed="rId3"/>
          <a:stretch>
            <a:fillRect/>
          </a:stretch>
        </p:blipFill>
        <p:spPr>
          <a:xfrm>
            <a:off x="5324560" y="3629903"/>
            <a:ext cx="5737250" cy="1290880"/>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02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43F72-763C-2445-920F-00E0612A4C8D}"/>
              </a:ext>
            </a:extLst>
          </p:cNvPr>
          <p:cNvSpPr>
            <a:spLocks noGrp="1"/>
          </p:cNvSpPr>
          <p:nvPr>
            <p:ph type="title"/>
          </p:nvPr>
        </p:nvSpPr>
        <p:spPr>
          <a:xfrm>
            <a:off x="793662" y="386930"/>
            <a:ext cx="10066122" cy="1298448"/>
          </a:xfrm>
        </p:spPr>
        <p:txBody>
          <a:bodyPr anchor="b">
            <a:normAutofit/>
          </a:bodyPr>
          <a:lstStyle/>
          <a:p>
            <a:r>
              <a:rPr lang="en-US" sz="4800"/>
              <a:t>One-hot encoding </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91C0ED-F87D-BE45-9D0F-E083FE0461B3}"/>
              </a:ext>
            </a:extLst>
          </p:cNvPr>
          <p:cNvSpPr>
            <a:spLocks noGrp="1"/>
          </p:cNvSpPr>
          <p:nvPr>
            <p:ph idx="1"/>
          </p:nvPr>
        </p:nvSpPr>
        <p:spPr>
          <a:xfrm>
            <a:off x="793661" y="2599509"/>
            <a:ext cx="4530898" cy="3639450"/>
          </a:xfrm>
        </p:spPr>
        <p:txBody>
          <a:bodyPr anchor="ctr">
            <a:normAutofit/>
          </a:bodyPr>
          <a:lstStyle/>
          <a:p>
            <a:pPr algn="just"/>
            <a:r>
              <a:rPr lang="en-US" sz="2000" dirty="0"/>
              <a:t>Moreover, to rectify the problem of multiple feature in the model. We have selected the top 20 </a:t>
            </a:r>
            <a:r>
              <a:rPr lang="en-US" sz="2000" dirty="0" err="1"/>
              <a:t>zipcode</a:t>
            </a:r>
            <a:r>
              <a:rPr lang="en-US" sz="2000" dirty="0"/>
              <a:t> out the 70 on the basis of the count.</a:t>
            </a:r>
          </a:p>
          <a:p>
            <a:pPr algn="just"/>
            <a:r>
              <a:rPr lang="en-US" sz="2000" dirty="0"/>
              <a:t>However, it did not work here because in our case samples are taken in more number for every zip code. The </a:t>
            </a:r>
            <a:r>
              <a:rPr lang="en-US" sz="2000" dirty="0" err="1"/>
              <a:t>zipcode</a:t>
            </a:r>
            <a:r>
              <a:rPr lang="en-US" sz="2000" dirty="0"/>
              <a:t> data is distributed well and it is not concentrated to one category. So this technique will not work here as we can see r2 decreased and </a:t>
            </a:r>
            <a:r>
              <a:rPr lang="en-US" sz="2000" dirty="0" err="1"/>
              <a:t>rmse</a:t>
            </a:r>
            <a:r>
              <a:rPr lang="en-US" sz="2000" dirty="0"/>
              <a:t> increased</a:t>
            </a:r>
          </a:p>
        </p:txBody>
      </p:sp>
      <p:pic>
        <p:nvPicPr>
          <p:cNvPr id="5" name="Picture 4" descr="A picture containing text&#10;&#10;Description automatically generated">
            <a:extLst>
              <a:ext uri="{FF2B5EF4-FFF2-40B4-BE49-F238E27FC236}">
                <a16:creationId xmlns:a16="http://schemas.microsoft.com/office/drawing/2014/main" id="{FCD0FCF7-CDB4-1742-BBE3-235B8610A773}"/>
              </a:ext>
            </a:extLst>
          </p:cNvPr>
          <p:cNvPicPr>
            <a:picLocks noChangeAspect="1"/>
          </p:cNvPicPr>
          <p:nvPr/>
        </p:nvPicPr>
        <p:blipFill>
          <a:blip r:embed="rId2"/>
          <a:stretch>
            <a:fillRect/>
          </a:stretch>
        </p:blipFill>
        <p:spPr>
          <a:xfrm>
            <a:off x="5324558" y="3684223"/>
            <a:ext cx="6058804" cy="1165743"/>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619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3603CA6-5302-104E-86C4-DC7D08F602BF}"/>
              </a:ext>
            </a:extLst>
          </p:cNvPr>
          <p:cNvSpPr>
            <a:spLocks noGrp="1"/>
          </p:cNvSpPr>
          <p:nvPr>
            <p:ph type="ctrTitle"/>
          </p:nvPr>
        </p:nvSpPr>
        <p:spPr>
          <a:xfrm>
            <a:off x="1524000" y="1248587"/>
            <a:ext cx="9144000" cy="2387600"/>
          </a:xfrm>
        </p:spPr>
        <p:txBody>
          <a:bodyPr>
            <a:normAutofit/>
          </a:bodyPr>
          <a:lstStyle/>
          <a:p>
            <a:r>
              <a:rPr lang="en-US" sz="6400"/>
              <a:t>Model fitting </a:t>
            </a:r>
          </a:p>
        </p:txBody>
      </p:sp>
      <p:sp>
        <p:nvSpPr>
          <p:cNvPr id="5" name="Subtitle 4">
            <a:extLst>
              <a:ext uri="{FF2B5EF4-FFF2-40B4-BE49-F238E27FC236}">
                <a16:creationId xmlns:a16="http://schemas.microsoft.com/office/drawing/2014/main" id="{99D91FB5-7F5A-4F45-B499-CA1E01072112}"/>
              </a:ext>
            </a:extLst>
          </p:cNvPr>
          <p:cNvSpPr>
            <a:spLocks noGrp="1"/>
          </p:cNvSpPr>
          <p:nvPr>
            <p:ph type="subTitle" idx="1"/>
          </p:nvPr>
        </p:nvSpPr>
        <p:spPr>
          <a:xfrm>
            <a:off x="1524000" y="3820338"/>
            <a:ext cx="9144000" cy="1563686"/>
          </a:xfrm>
        </p:spPr>
        <p:txBody>
          <a:bodyPr>
            <a:normAutofit/>
          </a:bodyPr>
          <a:lstStyle/>
          <a:p>
            <a:r>
              <a:rPr lang="en-US" dirty="0"/>
              <a:t>Backward Elimination &amp; Forward Selection</a:t>
            </a:r>
          </a:p>
        </p:txBody>
      </p:sp>
      <p:cxnSp>
        <p:nvCxnSpPr>
          <p:cNvPr id="21"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08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9B9475-C2AA-7A4B-8D35-08B81F34FDD2}"/>
              </a:ext>
            </a:extLst>
          </p:cNvPr>
          <p:cNvSpPr>
            <a:spLocks noGrp="1"/>
          </p:cNvSpPr>
          <p:nvPr>
            <p:ph type="title"/>
          </p:nvPr>
        </p:nvSpPr>
        <p:spPr>
          <a:xfrm>
            <a:off x="793662" y="386930"/>
            <a:ext cx="10066122" cy="1298448"/>
          </a:xfrm>
        </p:spPr>
        <p:txBody>
          <a:bodyPr anchor="b">
            <a:normAutofit/>
          </a:bodyPr>
          <a:lstStyle/>
          <a:p>
            <a:r>
              <a:rPr lang="en-US" sz="4800"/>
              <a:t>Backward elimination</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39BD5D-AB46-F04D-BC5C-5317C1198437}"/>
              </a:ext>
            </a:extLst>
          </p:cNvPr>
          <p:cNvSpPr>
            <a:spLocks noGrp="1"/>
          </p:cNvSpPr>
          <p:nvPr>
            <p:ph idx="1"/>
          </p:nvPr>
        </p:nvSpPr>
        <p:spPr>
          <a:xfrm>
            <a:off x="793661" y="2599509"/>
            <a:ext cx="4530898" cy="3639450"/>
          </a:xfrm>
        </p:spPr>
        <p:txBody>
          <a:bodyPr anchor="ctr">
            <a:normAutofit/>
          </a:bodyPr>
          <a:lstStyle/>
          <a:p>
            <a:pPr algn="just"/>
            <a:r>
              <a:rPr lang="en-US" sz="1300" dirty="0"/>
              <a:t>Backward stepwise selection (or backward elimination) is a variable selection method which: Begins with a model that contains all variables under consideration (called the Full Model), then starts removing the least significant variables one after the other Until a pre-specified stopping rule is reached or until no variable is left in the model</a:t>
            </a:r>
          </a:p>
          <a:p>
            <a:pPr algn="just"/>
            <a:r>
              <a:rPr lang="en-US" sz="1300" dirty="0"/>
              <a:t>In our model we have used the prior selected primary features plus one-hot encoded </a:t>
            </a:r>
            <a:r>
              <a:rPr lang="en-US" sz="1300" dirty="0" err="1"/>
              <a:t>zipcodes</a:t>
            </a:r>
            <a:r>
              <a:rPr lang="en-US" sz="1300" dirty="0"/>
              <a:t> features and passed it</a:t>
            </a:r>
          </a:p>
          <a:p>
            <a:pPr algn="just"/>
            <a:r>
              <a:rPr lang="en-US" sz="1300" dirty="0"/>
              <a:t>So we had 76 features and we wanted to minimize the the number of features and maximized the R square for the model.</a:t>
            </a:r>
          </a:p>
          <a:p>
            <a:pPr algn="just"/>
            <a:r>
              <a:rPr lang="en-US" sz="1300" dirty="0"/>
              <a:t>and through backward elimination we were able to narrow to near 40 features, where increasing the number of features were not increasing the R square significantly.</a:t>
            </a:r>
          </a:p>
          <a:p>
            <a:pPr lvl="1" algn="just"/>
            <a:endParaRPr lang="en-US" sz="1300" i="1" dirty="0"/>
          </a:p>
          <a:p>
            <a:pPr algn="just"/>
            <a:endParaRPr lang="en-US" sz="1300" dirty="0"/>
          </a:p>
          <a:p>
            <a:pPr algn="just"/>
            <a:endParaRPr lang="en-US" sz="1300" dirty="0"/>
          </a:p>
        </p:txBody>
      </p:sp>
      <p:pic>
        <p:nvPicPr>
          <p:cNvPr id="4" name="Picture 3">
            <a:extLst>
              <a:ext uri="{FF2B5EF4-FFF2-40B4-BE49-F238E27FC236}">
                <a16:creationId xmlns:a16="http://schemas.microsoft.com/office/drawing/2014/main" id="{A0A8B012-F4ED-794D-A559-E70246072225}"/>
              </a:ext>
            </a:extLst>
          </p:cNvPr>
          <p:cNvPicPr>
            <a:picLocks noChangeAspect="1"/>
          </p:cNvPicPr>
          <p:nvPr/>
        </p:nvPicPr>
        <p:blipFill>
          <a:blip r:embed="rId2"/>
          <a:stretch>
            <a:fillRect/>
          </a:stretch>
        </p:blipFill>
        <p:spPr>
          <a:xfrm>
            <a:off x="5911532" y="2686851"/>
            <a:ext cx="5150277" cy="3309052"/>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3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10D56-67F3-0143-8CCA-58ADFDF71098}"/>
              </a:ext>
            </a:extLst>
          </p:cNvPr>
          <p:cNvSpPr>
            <a:spLocks noGrp="1"/>
          </p:cNvSpPr>
          <p:nvPr>
            <p:ph type="title"/>
          </p:nvPr>
        </p:nvSpPr>
        <p:spPr>
          <a:xfrm>
            <a:off x="808638" y="386930"/>
            <a:ext cx="9236700" cy="1188950"/>
          </a:xfrm>
        </p:spPr>
        <p:txBody>
          <a:bodyPr anchor="b">
            <a:normAutofit/>
          </a:bodyPr>
          <a:lstStyle/>
          <a:p>
            <a:r>
              <a:rPr lang="en-US" sz="5400"/>
              <a:t>Forward Selection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BD3DA8-DE9C-B047-A360-5DFF0159F2C5}"/>
              </a:ext>
            </a:extLst>
          </p:cNvPr>
          <p:cNvSpPr>
            <a:spLocks noGrp="1"/>
          </p:cNvSpPr>
          <p:nvPr>
            <p:ph idx="1"/>
          </p:nvPr>
        </p:nvSpPr>
        <p:spPr>
          <a:xfrm>
            <a:off x="793660" y="2599509"/>
            <a:ext cx="10143668" cy="3435531"/>
          </a:xfrm>
        </p:spPr>
        <p:txBody>
          <a:bodyPr anchor="ctr">
            <a:normAutofit/>
          </a:bodyPr>
          <a:lstStyle/>
          <a:p>
            <a:r>
              <a:rPr lang="en-US" sz="2400"/>
              <a:t>In forward selection, the process will take single features at a time and calculate R square and will the top n features which has highest R squares.</a:t>
            </a:r>
          </a:p>
          <a:p>
            <a:r>
              <a:rPr lang="en-US" sz="2400"/>
              <a:t>In forward selection too, we narrowed it down to 40 features and tried to fit it on the linear regression model.</a:t>
            </a:r>
          </a:p>
        </p:txBody>
      </p:sp>
    </p:spTree>
    <p:extLst>
      <p:ext uri="{BB962C8B-B14F-4D97-AF65-F5344CB8AC3E}">
        <p14:creationId xmlns:p14="http://schemas.microsoft.com/office/powerpoint/2010/main" val="2695446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42BFD5-34D9-A247-B8A3-B2236CD7956D}"/>
              </a:ext>
            </a:extLst>
          </p:cNvPr>
          <p:cNvPicPr>
            <a:picLocks noChangeAspect="1"/>
          </p:cNvPicPr>
          <p:nvPr/>
        </p:nvPicPr>
        <p:blipFill rotWithShape="1">
          <a:blip r:embed="rId2"/>
          <a:srcRect l="915"/>
          <a:stretch/>
        </p:blipFill>
        <p:spPr>
          <a:xfrm>
            <a:off x="0" y="4035275"/>
            <a:ext cx="12080488" cy="1460444"/>
          </a:xfrm>
          <a:prstGeom prst="rect">
            <a:avLst/>
          </a:prstGeom>
        </p:spPr>
      </p:pic>
      <p:pic>
        <p:nvPicPr>
          <p:cNvPr id="8" name="Picture 7">
            <a:extLst>
              <a:ext uri="{FF2B5EF4-FFF2-40B4-BE49-F238E27FC236}">
                <a16:creationId xmlns:a16="http://schemas.microsoft.com/office/drawing/2014/main" id="{E90EF034-0AF9-444D-91BF-35203D6E9E9B}"/>
              </a:ext>
            </a:extLst>
          </p:cNvPr>
          <p:cNvPicPr>
            <a:picLocks noChangeAspect="1"/>
          </p:cNvPicPr>
          <p:nvPr/>
        </p:nvPicPr>
        <p:blipFill>
          <a:blip r:embed="rId3"/>
          <a:stretch>
            <a:fillRect/>
          </a:stretch>
        </p:blipFill>
        <p:spPr>
          <a:xfrm>
            <a:off x="0" y="1535914"/>
            <a:ext cx="12192000" cy="1286812"/>
          </a:xfrm>
          <a:prstGeom prst="rect">
            <a:avLst/>
          </a:prstGeom>
        </p:spPr>
      </p:pic>
      <p:sp>
        <p:nvSpPr>
          <p:cNvPr id="9" name="TextBox 8">
            <a:extLst>
              <a:ext uri="{FF2B5EF4-FFF2-40B4-BE49-F238E27FC236}">
                <a16:creationId xmlns:a16="http://schemas.microsoft.com/office/drawing/2014/main" id="{4B63C635-ACB2-7E44-A62F-0E90509E2603}"/>
              </a:ext>
            </a:extLst>
          </p:cNvPr>
          <p:cNvSpPr txBox="1"/>
          <p:nvPr/>
        </p:nvSpPr>
        <p:spPr>
          <a:xfrm>
            <a:off x="0" y="951139"/>
            <a:ext cx="5440680" cy="584775"/>
          </a:xfrm>
          <a:prstGeom prst="rect">
            <a:avLst/>
          </a:prstGeom>
          <a:noFill/>
        </p:spPr>
        <p:txBody>
          <a:bodyPr wrap="square" rtlCol="0">
            <a:spAutoFit/>
          </a:bodyPr>
          <a:lstStyle/>
          <a:p>
            <a:r>
              <a:rPr lang="en-US" sz="3200" dirty="0"/>
              <a:t>Backward Elimination</a:t>
            </a:r>
          </a:p>
        </p:txBody>
      </p:sp>
      <p:sp>
        <p:nvSpPr>
          <p:cNvPr id="10" name="TextBox 9">
            <a:extLst>
              <a:ext uri="{FF2B5EF4-FFF2-40B4-BE49-F238E27FC236}">
                <a16:creationId xmlns:a16="http://schemas.microsoft.com/office/drawing/2014/main" id="{F061FF50-2A5B-B246-87BD-8D3A6C0B4F5F}"/>
              </a:ext>
            </a:extLst>
          </p:cNvPr>
          <p:cNvSpPr txBox="1"/>
          <p:nvPr/>
        </p:nvSpPr>
        <p:spPr>
          <a:xfrm>
            <a:off x="11152" y="3292895"/>
            <a:ext cx="5440680" cy="584775"/>
          </a:xfrm>
          <a:prstGeom prst="rect">
            <a:avLst/>
          </a:prstGeom>
          <a:noFill/>
        </p:spPr>
        <p:txBody>
          <a:bodyPr wrap="square" rtlCol="0">
            <a:spAutoFit/>
          </a:bodyPr>
          <a:lstStyle/>
          <a:p>
            <a:r>
              <a:rPr lang="en-US" sz="3200" dirty="0"/>
              <a:t>Forward Selection</a:t>
            </a:r>
          </a:p>
        </p:txBody>
      </p:sp>
    </p:spTree>
    <p:extLst>
      <p:ext uri="{BB962C8B-B14F-4D97-AF65-F5344CB8AC3E}">
        <p14:creationId xmlns:p14="http://schemas.microsoft.com/office/powerpoint/2010/main" val="187990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6FF7E-643F-7B4F-B3B8-F4853122C4B0}"/>
              </a:ext>
            </a:extLst>
          </p:cNvPr>
          <p:cNvSpPr>
            <a:spLocks noGrp="1"/>
          </p:cNvSpPr>
          <p:nvPr>
            <p:ph type="ctrTitle"/>
          </p:nvPr>
        </p:nvSpPr>
        <p:spPr>
          <a:xfrm>
            <a:off x="1524000" y="1248587"/>
            <a:ext cx="9144000" cy="2387600"/>
          </a:xfrm>
        </p:spPr>
        <p:txBody>
          <a:bodyPr>
            <a:normAutofit/>
          </a:bodyPr>
          <a:lstStyle/>
          <a:p>
            <a:r>
              <a:rPr lang="en-US" sz="6400"/>
              <a:t>Model Fitting</a:t>
            </a:r>
          </a:p>
        </p:txBody>
      </p:sp>
      <p:sp>
        <p:nvSpPr>
          <p:cNvPr id="3" name="Subtitle 2">
            <a:extLst>
              <a:ext uri="{FF2B5EF4-FFF2-40B4-BE49-F238E27FC236}">
                <a16:creationId xmlns:a16="http://schemas.microsoft.com/office/drawing/2014/main" id="{3CAA15A0-E7EF-8F45-ABE2-E8B6677852CD}"/>
              </a:ext>
            </a:extLst>
          </p:cNvPr>
          <p:cNvSpPr>
            <a:spLocks noGrp="1"/>
          </p:cNvSpPr>
          <p:nvPr>
            <p:ph type="subTitle" idx="1"/>
          </p:nvPr>
        </p:nvSpPr>
        <p:spPr>
          <a:xfrm>
            <a:off x="1524000" y="3820338"/>
            <a:ext cx="9144000" cy="1563686"/>
          </a:xfrm>
        </p:spPr>
        <p:txBody>
          <a:bodyPr>
            <a:normAutofit/>
          </a:bodyPr>
          <a:lstStyle/>
          <a:p>
            <a:r>
              <a:rPr lang="en-US" dirty="0"/>
              <a:t>Decision Tree</a:t>
            </a:r>
          </a:p>
        </p:txBody>
      </p:sp>
      <p:cxnSp>
        <p:nvCxnSpPr>
          <p:cNvPr id="25" name="Straight Connector 2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58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93" name="Rectangle 9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04492-A140-CE4C-967C-4F8D9160ACED}"/>
              </a:ext>
            </a:extLst>
          </p:cNvPr>
          <p:cNvSpPr>
            <a:spLocks noGrp="1"/>
          </p:cNvSpPr>
          <p:nvPr>
            <p:ph type="title"/>
          </p:nvPr>
        </p:nvSpPr>
        <p:spPr>
          <a:xfrm>
            <a:off x="1043631" y="809898"/>
            <a:ext cx="9942716" cy="1554480"/>
          </a:xfrm>
        </p:spPr>
        <p:txBody>
          <a:bodyPr anchor="ctr">
            <a:normAutofit/>
          </a:bodyPr>
          <a:lstStyle/>
          <a:p>
            <a:r>
              <a:rPr lang="en-US" sz="4800"/>
              <a:t>Objective</a:t>
            </a:r>
          </a:p>
        </p:txBody>
      </p:sp>
      <p:sp>
        <p:nvSpPr>
          <p:cNvPr id="31" name="Content Placeholder 2">
            <a:extLst>
              <a:ext uri="{FF2B5EF4-FFF2-40B4-BE49-F238E27FC236}">
                <a16:creationId xmlns:a16="http://schemas.microsoft.com/office/drawing/2014/main" id="{E3C82D24-D28D-0E49-975D-FBEB1F4FA5E8}"/>
              </a:ext>
            </a:extLst>
          </p:cNvPr>
          <p:cNvSpPr>
            <a:spLocks noGrp="1"/>
          </p:cNvSpPr>
          <p:nvPr>
            <p:ph idx="1"/>
          </p:nvPr>
        </p:nvSpPr>
        <p:spPr>
          <a:xfrm>
            <a:off x="1045028" y="3017522"/>
            <a:ext cx="9941319" cy="3124658"/>
          </a:xfrm>
        </p:spPr>
        <p:txBody>
          <a:bodyPr anchor="ctr">
            <a:normAutofit/>
          </a:bodyPr>
          <a:lstStyle/>
          <a:p>
            <a:pPr algn="just"/>
            <a:r>
              <a:rPr lang="en-US" sz="2400" dirty="0"/>
              <a:t>The main objective of this assignment is to create a house price prediction model for the dataset which we have been provided.</a:t>
            </a:r>
          </a:p>
          <a:p>
            <a:pPr algn="just"/>
            <a:r>
              <a:rPr lang="en-US" sz="2400" dirty="0"/>
              <a:t>Dataset contain information regarding the house sold in the houses sold in King County, Washington State, USA, in the period between May 2014 – May 2015. </a:t>
            </a:r>
          </a:p>
          <a:p>
            <a:pPr algn="just"/>
            <a:r>
              <a:rPr lang="en-US" sz="2400" dirty="0"/>
              <a:t>The training data contains the 21 features (such as no of </a:t>
            </a:r>
            <a:r>
              <a:rPr lang="en-US" sz="2400" dirty="0" err="1"/>
              <a:t>pricebedroom</a:t>
            </a:r>
            <a:r>
              <a:rPr lang="en-US" sz="2400" dirty="0"/>
              <a:t>, bathroom, square foot living etc.) and </a:t>
            </a:r>
            <a:r>
              <a:rPr lang="en-IN" sz="2400" dirty="0"/>
              <a:t>9761 observations.</a:t>
            </a:r>
          </a:p>
          <a:p>
            <a:pPr lvl="1" algn="just"/>
            <a:r>
              <a:rPr lang="en-IN" dirty="0"/>
              <a:t>Of the all the 21 features we will consider our price as our target feature</a:t>
            </a:r>
            <a:endParaRPr lang="en-US" dirty="0"/>
          </a:p>
        </p:txBody>
      </p:sp>
      <p:cxnSp>
        <p:nvCxnSpPr>
          <p:cNvPr id="99" name="Straight Connector 9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092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78FDB-7B8F-234F-A430-E8CA43C38752}"/>
              </a:ext>
            </a:extLst>
          </p:cNvPr>
          <p:cNvSpPr>
            <a:spLocks noGrp="1"/>
          </p:cNvSpPr>
          <p:nvPr>
            <p:ph type="title"/>
          </p:nvPr>
        </p:nvSpPr>
        <p:spPr>
          <a:xfrm>
            <a:off x="808638" y="386930"/>
            <a:ext cx="9236700" cy="1188950"/>
          </a:xfrm>
        </p:spPr>
        <p:txBody>
          <a:bodyPr anchor="b">
            <a:normAutofit/>
          </a:bodyPr>
          <a:lstStyle/>
          <a:p>
            <a:r>
              <a:rPr lang="en-US" sz="5400"/>
              <a:t>Decision tree</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000DCE-8421-FB48-916C-1F0065CE3E93}"/>
              </a:ext>
            </a:extLst>
          </p:cNvPr>
          <p:cNvSpPr>
            <a:spLocks noGrp="1"/>
          </p:cNvSpPr>
          <p:nvPr>
            <p:ph idx="1"/>
          </p:nvPr>
        </p:nvSpPr>
        <p:spPr>
          <a:xfrm>
            <a:off x="793660" y="2599509"/>
            <a:ext cx="10143668" cy="3435531"/>
          </a:xfrm>
        </p:spPr>
        <p:txBody>
          <a:bodyPr anchor="ctr">
            <a:normAutofit/>
          </a:bodyPr>
          <a:lstStyle/>
          <a:p>
            <a:pPr algn="just"/>
            <a:r>
              <a:rPr lang="en-US" sz="2000" dirty="0"/>
              <a:t>For Decision tree we have only considered two sets of features </a:t>
            </a:r>
          </a:p>
          <a:p>
            <a:pPr marL="914400" lvl="1" indent="-457200" algn="just">
              <a:buFont typeface="+mj-lt"/>
              <a:buAutoNum type="arabicPeriod"/>
            </a:pPr>
            <a:r>
              <a:rPr lang="en-US" sz="2000" dirty="0"/>
              <a:t>Primary features from linear regressions and whole one-hot encoded </a:t>
            </a:r>
            <a:r>
              <a:rPr lang="en-US" sz="2000" dirty="0" err="1"/>
              <a:t>zipcode</a:t>
            </a:r>
            <a:r>
              <a:rPr lang="en-US" sz="2000" dirty="0"/>
              <a:t> features </a:t>
            </a:r>
          </a:p>
          <a:p>
            <a:pPr marL="914400" lvl="1" indent="-457200" algn="just">
              <a:buFont typeface="+mj-lt"/>
              <a:buAutoNum type="arabicPeriod"/>
            </a:pPr>
            <a:r>
              <a:rPr lang="en-US" sz="2000" dirty="0"/>
              <a:t>Features set we got from the forward selection.</a:t>
            </a:r>
          </a:p>
          <a:p>
            <a:pPr algn="just"/>
            <a:r>
              <a:rPr lang="en-US" sz="2000" dirty="0"/>
              <a:t>To optimize and find out the best hyperparameter (to be used in decision tree model) we have run a </a:t>
            </a:r>
            <a:r>
              <a:rPr lang="en-US" sz="2000" dirty="0" err="1"/>
              <a:t>GridSearchCV</a:t>
            </a:r>
            <a:r>
              <a:rPr lang="en-US" sz="2000" dirty="0"/>
              <a:t> function for both the datasets.</a:t>
            </a:r>
          </a:p>
          <a:p>
            <a:pPr algn="just"/>
            <a:r>
              <a:rPr lang="en-US" sz="2000" dirty="0"/>
              <a:t>Then we used those hyperparameter metrics to run the decision tree model.</a:t>
            </a:r>
          </a:p>
          <a:p>
            <a:pPr algn="just"/>
            <a:r>
              <a:rPr lang="en-US" sz="2000" i="1" dirty="0"/>
              <a:t>The result:</a:t>
            </a:r>
          </a:p>
          <a:p>
            <a:pPr lvl="1" algn="just"/>
            <a:r>
              <a:rPr lang="en-US" sz="2000" i="1" dirty="0"/>
              <a:t>The model was giving higher R score and lowest RMSE value for the first set of features. Thus we decided to forward with the feature set no. 1.</a:t>
            </a:r>
          </a:p>
        </p:txBody>
      </p:sp>
    </p:spTree>
    <p:extLst>
      <p:ext uri="{BB962C8B-B14F-4D97-AF65-F5344CB8AC3E}">
        <p14:creationId xmlns:p14="http://schemas.microsoft.com/office/powerpoint/2010/main" val="1821583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ECD57A-A5FE-E245-B80B-49BA60CE9DAD}"/>
              </a:ext>
            </a:extLst>
          </p:cNvPr>
          <p:cNvPicPr>
            <a:picLocks noChangeAspect="1"/>
          </p:cNvPicPr>
          <p:nvPr/>
        </p:nvPicPr>
        <p:blipFill>
          <a:blip r:embed="rId2"/>
          <a:stretch>
            <a:fillRect/>
          </a:stretch>
        </p:blipFill>
        <p:spPr>
          <a:xfrm>
            <a:off x="0" y="956854"/>
            <a:ext cx="12192000" cy="1926771"/>
          </a:xfrm>
          <a:prstGeom prst="rect">
            <a:avLst/>
          </a:prstGeom>
        </p:spPr>
      </p:pic>
      <p:pic>
        <p:nvPicPr>
          <p:cNvPr id="5" name="Picture 4">
            <a:extLst>
              <a:ext uri="{FF2B5EF4-FFF2-40B4-BE49-F238E27FC236}">
                <a16:creationId xmlns:a16="http://schemas.microsoft.com/office/drawing/2014/main" id="{13F18EF3-3B30-ED4F-9198-BEC2712B528B}"/>
              </a:ext>
            </a:extLst>
          </p:cNvPr>
          <p:cNvPicPr>
            <a:picLocks noChangeAspect="1"/>
          </p:cNvPicPr>
          <p:nvPr/>
        </p:nvPicPr>
        <p:blipFill>
          <a:blip r:embed="rId3"/>
          <a:stretch>
            <a:fillRect/>
          </a:stretch>
        </p:blipFill>
        <p:spPr>
          <a:xfrm>
            <a:off x="0" y="3468400"/>
            <a:ext cx="12192000" cy="3264345"/>
          </a:xfrm>
          <a:prstGeom prst="rect">
            <a:avLst/>
          </a:prstGeom>
        </p:spPr>
      </p:pic>
      <p:sp>
        <p:nvSpPr>
          <p:cNvPr id="6" name="TextBox 5">
            <a:extLst>
              <a:ext uri="{FF2B5EF4-FFF2-40B4-BE49-F238E27FC236}">
                <a16:creationId xmlns:a16="http://schemas.microsoft.com/office/drawing/2014/main" id="{7244442D-50A9-D44A-8330-F2EACD06E0F8}"/>
              </a:ext>
            </a:extLst>
          </p:cNvPr>
          <p:cNvSpPr txBox="1"/>
          <p:nvPr/>
        </p:nvSpPr>
        <p:spPr>
          <a:xfrm>
            <a:off x="0" y="372079"/>
            <a:ext cx="5440680" cy="584775"/>
          </a:xfrm>
          <a:prstGeom prst="rect">
            <a:avLst/>
          </a:prstGeom>
          <a:noFill/>
        </p:spPr>
        <p:txBody>
          <a:bodyPr wrap="square" rtlCol="0">
            <a:spAutoFit/>
          </a:bodyPr>
          <a:lstStyle/>
          <a:p>
            <a:r>
              <a:rPr lang="en-US" sz="3200" dirty="0"/>
              <a:t>Feature set no. 1</a:t>
            </a:r>
          </a:p>
        </p:txBody>
      </p:sp>
      <p:sp>
        <p:nvSpPr>
          <p:cNvPr id="7" name="TextBox 6">
            <a:extLst>
              <a:ext uri="{FF2B5EF4-FFF2-40B4-BE49-F238E27FC236}">
                <a16:creationId xmlns:a16="http://schemas.microsoft.com/office/drawing/2014/main" id="{5D50503E-EBD0-7D4F-9C08-A6074328FBF0}"/>
              </a:ext>
            </a:extLst>
          </p:cNvPr>
          <p:cNvSpPr txBox="1"/>
          <p:nvPr/>
        </p:nvSpPr>
        <p:spPr>
          <a:xfrm>
            <a:off x="15240" y="2840959"/>
            <a:ext cx="5440680" cy="584775"/>
          </a:xfrm>
          <a:prstGeom prst="rect">
            <a:avLst/>
          </a:prstGeom>
          <a:noFill/>
        </p:spPr>
        <p:txBody>
          <a:bodyPr wrap="square" rtlCol="0">
            <a:spAutoFit/>
          </a:bodyPr>
          <a:lstStyle/>
          <a:p>
            <a:r>
              <a:rPr lang="en-US" sz="3200" dirty="0"/>
              <a:t>Feature set no. 2</a:t>
            </a:r>
          </a:p>
        </p:txBody>
      </p:sp>
    </p:spTree>
    <p:extLst>
      <p:ext uri="{BB962C8B-B14F-4D97-AF65-F5344CB8AC3E}">
        <p14:creationId xmlns:p14="http://schemas.microsoft.com/office/powerpoint/2010/main" val="732036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8">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4">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3E627-1726-4048-8019-7BF0CF18B492}"/>
              </a:ext>
            </a:extLst>
          </p:cNvPr>
          <p:cNvSpPr>
            <a:spLocks noGrp="1"/>
          </p:cNvSpPr>
          <p:nvPr>
            <p:ph type="ctrTitle"/>
          </p:nvPr>
        </p:nvSpPr>
        <p:spPr>
          <a:xfrm>
            <a:off x="879620" y="1471351"/>
            <a:ext cx="7108911" cy="4016621"/>
          </a:xfrm>
        </p:spPr>
        <p:txBody>
          <a:bodyPr anchor="ctr">
            <a:normAutofit/>
          </a:bodyPr>
          <a:lstStyle/>
          <a:p>
            <a:pPr algn="l"/>
            <a:r>
              <a:rPr lang="en-US" sz="6600"/>
              <a:t>Model testing</a:t>
            </a:r>
          </a:p>
        </p:txBody>
      </p:sp>
      <p:sp>
        <p:nvSpPr>
          <p:cNvPr id="27" name="Rectangle 26">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46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7553F-E547-2445-9D90-08BA4AA33FE7}"/>
              </a:ext>
            </a:extLst>
          </p:cNvPr>
          <p:cNvSpPr>
            <a:spLocks noGrp="1"/>
          </p:cNvSpPr>
          <p:nvPr>
            <p:ph type="title"/>
          </p:nvPr>
        </p:nvSpPr>
        <p:spPr>
          <a:xfrm>
            <a:off x="808638" y="386930"/>
            <a:ext cx="9236700" cy="1188950"/>
          </a:xfrm>
        </p:spPr>
        <p:txBody>
          <a:bodyPr anchor="b">
            <a:normAutofit/>
          </a:bodyPr>
          <a:lstStyle/>
          <a:p>
            <a:r>
              <a:rPr lang="en-US" sz="5400"/>
              <a:t>Model testing</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EAF0CB-609E-5C43-BBBA-FC9EF499FA44}"/>
              </a:ext>
            </a:extLst>
          </p:cNvPr>
          <p:cNvSpPr>
            <a:spLocks noGrp="1"/>
          </p:cNvSpPr>
          <p:nvPr>
            <p:ph idx="1"/>
          </p:nvPr>
        </p:nvSpPr>
        <p:spPr>
          <a:xfrm>
            <a:off x="793660" y="2599509"/>
            <a:ext cx="10143668" cy="3435531"/>
          </a:xfrm>
        </p:spPr>
        <p:txBody>
          <a:bodyPr anchor="ctr">
            <a:normAutofit/>
          </a:bodyPr>
          <a:lstStyle/>
          <a:p>
            <a:pPr algn="just"/>
            <a:r>
              <a:rPr lang="en-US" sz="2000" dirty="0"/>
              <a:t>We have imported the test data and we have added the age and one-hot encoded the </a:t>
            </a:r>
            <a:r>
              <a:rPr lang="en-US" sz="2000" dirty="0" err="1"/>
              <a:t>zipcode</a:t>
            </a:r>
            <a:r>
              <a:rPr lang="en-US" sz="2000" dirty="0"/>
              <a:t> feature to make the test data compactible with the training data set.</a:t>
            </a:r>
          </a:p>
          <a:p>
            <a:pPr algn="just"/>
            <a:r>
              <a:rPr lang="en-US" sz="2000" dirty="0"/>
              <a:t>Then we fitted the linear regression model on the train data and then predicted the values for test data.</a:t>
            </a:r>
          </a:p>
          <a:p>
            <a:pPr lvl="1" algn="just"/>
            <a:r>
              <a:rPr lang="en-US" sz="2000" dirty="0"/>
              <a:t>We calculated the R square and RMSE for the above model.</a:t>
            </a:r>
          </a:p>
          <a:p>
            <a:pPr lvl="1" algn="just"/>
            <a:r>
              <a:rPr lang="en-US" sz="2000" dirty="0"/>
              <a:t>For linear regression model we got the R square of 0.81 and RMSE score of 1</a:t>
            </a:r>
            <a:r>
              <a:rPr lang="en-IN" sz="2000" dirty="0"/>
              <a:t>57944.13</a:t>
            </a:r>
          </a:p>
          <a:p>
            <a:pPr algn="just"/>
            <a:r>
              <a:rPr lang="en-IN" sz="2000" dirty="0"/>
              <a:t>Similarly, we ran the same sets of features on decision tree</a:t>
            </a:r>
          </a:p>
          <a:p>
            <a:pPr lvl="1" algn="just"/>
            <a:r>
              <a:rPr lang="en-IN" sz="2000" dirty="0"/>
              <a:t>For Decision Tree we got the R </a:t>
            </a:r>
            <a:r>
              <a:rPr lang="en-IN" sz="2000" dirty="0" err="1"/>
              <a:t>squre</a:t>
            </a:r>
            <a:r>
              <a:rPr lang="en-IN" sz="2000" dirty="0"/>
              <a:t> of 0.78 and RMSE score of 169480.66</a:t>
            </a:r>
          </a:p>
          <a:p>
            <a:pPr algn="just"/>
            <a:r>
              <a:rPr lang="en-US" sz="2000" dirty="0"/>
              <a:t>In Conclusion, Multiple-linear Regression model performed better than the decision tree model.</a:t>
            </a:r>
          </a:p>
          <a:p>
            <a:pPr marL="0" indent="0" algn="just">
              <a:buNone/>
            </a:pPr>
            <a:endParaRPr lang="en-US" sz="2000" dirty="0"/>
          </a:p>
          <a:p>
            <a:pPr lvl="1" algn="just"/>
            <a:endParaRPr lang="en-US" sz="2000" dirty="0"/>
          </a:p>
        </p:txBody>
      </p:sp>
    </p:spTree>
    <p:extLst>
      <p:ext uri="{BB962C8B-B14F-4D97-AF65-F5344CB8AC3E}">
        <p14:creationId xmlns:p14="http://schemas.microsoft.com/office/powerpoint/2010/main" val="1325583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504C45-BF26-444E-8FA8-A594AE3397AE}"/>
              </a:ext>
            </a:extLst>
          </p:cNvPr>
          <p:cNvPicPr>
            <a:picLocks noChangeAspect="1"/>
          </p:cNvPicPr>
          <p:nvPr/>
        </p:nvPicPr>
        <p:blipFill>
          <a:blip r:embed="rId2"/>
          <a:stretch>
            <a:fillRect/>
          </a:stretch>
        </p:blipFill>
        <p:spPr>
          <a:xfrm>
            <a:off x="1266092" y="0"/>
            <a:ext cx="9566031" cy="3369169"/>
          </a:xfrm>
          <a:prstGeom prst="rect">
            <a:avLst/>
          </a:prstGeom>
        </p:spPr>
      </p:pic>
      <p:pic>
        <p:nvPicPr>
          <p:cNvPr id="5" name="Picture 4">
            <a:extLst>
              <a:ext uri="{FF2B5EF4-FFF2-40B4-BE49-F238E27FC236}">
                <a16:creationId xmlns:a16="http://schemas.microsoft.com/office/drawing/2014/main" id="{A3816B23-0CFF-7A41-8583-6414F7E33B4D}"/>
              </a:ext>
            </a:extLst>
          </p:cNvPr>
          <p:cNvPicPr>
            <a:picLocks noChangeAspect="1"/>
          </p:cNvPicPr>
          <p:nvPr/>
        </p:nvPicPr>
        <p:blipFill>
          <a:blip r:embed="rId3"/>
          <a:stretch>
            <a:fillRect/>
          </a:stretch>
        </p:blipFill>
        <p:spPr>
          <a:xfrm>
            <a:off x="1266092" y="3356987"/>
            <a:ext cx="9566031" cy="3501014"/>
          </a:xfrm>
          <a:prstGeom prst="rect">
            <a:avLst/>
          </a:prstGeom>
        </p:spPr>
      </p:pic>
    </p:spTree>
    <p:extLst>
      <p:ext uri="{BB962C8B-B14F-4D97-AF65-F5344CB8AC3E}">
        <p14:creationId xmlns:p14="http://schemas.microsoft.com/office/powerpoint/2010/main" val="285263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53">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55">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57" name="Straight Connector 5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4" name="Rectangle 5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Rectangle 5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303D0-D985-654A-88C9-F6E4E7D189D9}"/>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Thank you.</a:t>
            </a:r>
          </a:p>
        </p:txBody>
      </p:sp>
    </p:spTree>
    <p:extLst>
      <p:ext uri="{BB962C8B-B14F-4D97-AF65-F5344CB8AC3E}">
        <p14:creationId xmlns:p14="http://schemas.microsoft.com/office/powerpoint/2010/main" val="330008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4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262F4-809F-A841-8D10-357392217B3F}"/>
              </a:ext>
            </a:extLst>
          </p:cNvPr>
          <p:cNvSpPr>
            <a:spLocks noGrp="1"/>
          </p:cNvSpPr>
          <p:nvPr>
            <p:ph type="title"/>
          </p:nvPr>
        </p:nvSpPr>
        <p:spPr>
          <a:xfrm>
            <a:off x="1043631" y="809898"/>
            <a:ext cx="9942716" cy="1554480"/>
          </a:xfrm>
        </p:spPr>
        <p:txBody>
          <a:bodyPr anchor="ctr">
            <a:normAutofit/>
          </a:bodyPr>
          <a:lstStyle/>
          <a:p>
            <a:r>
              <a:rPr lang="en-US" sz="4800"/>
              <a:t>Hypothesis</a:t>
            </a:r>
          </a:p>
        </p:txBody>
      </p:sp>
      <p:sp>
        <p:nvSpPr>
          <p:cNvPr id="3" name="Content Placeholder 2">
            <a:extLst>
              <a:ext uri="{FF2B5EF4-FFF2-40B4-BE49-F238E27FC236}">
                <a16:creationId xmlns:a16="http://schemas.microsoft.com/office/drawing/2014/main" id="{7E2E6FFA-16FF-1545-9585-708BC0B07881}"/>
              </a:ext>
            </a:extLst>
          </p:cNvPr>
          <p:cNvSpPr>
            <a:spLocks noGrp="1"/>
          </p:cNvSpPr>
          <p:nvPr>
            <p:ph idx="1"/>
          </p:nvPr>
        </p:nvSpPr>
        <p:spPr>
          <a:xfrm>
            <a:off x="1045028" y="3017522"/>
            <a:ext cx="9941319" cy="3124658"/>
          </a:xfrm>
        </p:spPr>
        <p:txBody>
          <a:bodyPr anchor="ctr">
            <a:normAutofit lnSpcReduction="10000"/>
          </a:bodyPr>
          <a:lstStyle/>
          <a:p>
            <a:pPr algn="just"/>
            <a:r>
              <a:rPr lang="en-US" sz="2400" dirty="0"/>
              <a:t>After giving the first look at the data we have assigned price as our target variable.</a:t>
            </a:r>
          </a:p>
          <a:p>
            <a:pPr algn="just"/>
            <a:r>
              <a:rPr lang="en-US" sz="2400" dirty="0"/>
              <a:t>For choosing predictors, we will first try make an assumption/hypothesis about the the effect of the change in the rest of the 20 features on the target variable.</a:t>
            </a:r>
          </a:p>
          <a:p>
            <a:pPr algn="just"/>
            <a:r>
              <a:rPr lang="en-US" sz="2400" dirty="0"/>
              <a:t>To test the assumption/hypothesis, we have later done some exploratory data analysis to find the out the accuracy of the assumption.</a:t>
            </a:r>
          </a:p>
          <a:p>
            <a:pPr algn="just"/>
            <a:r>
              <a:rPr lang="en-US" sz="2400" dirty="0"/>
              <a:t>The assumption and their validation statement can be seen side by side, with later in the bold text.</a:t>
            </a:r>
          </a:p>
          <a:p>
            <a:pPr marL="0" indent="0" algn="just">
              <a:buNone/>
            </a:pPr>
            <a:endParaRPr lang="en-US" sz="2400" dirty="0"/>
          </a:p>
        </p:txBody>
      </p:sp>
      <p:cxnSp>
        <p:nvCxnSpPr>
          <p:cNvPr id="52" name="Straight Connector 5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566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1A6E0-7F02-5F46-A765-9084B03B0758}"/>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US" sz="6400" kern="1200">
                <a:solidFill>
                  <a:schemeClr val="tx1"/>
                </a:solidFill>
                <a:latin typeface="+mj-lt"/>
                <a:ea typeface="+mj-ea"/>
                <a:cs typeface="+mj-cs"/>
              </a:rPr>
              <a:t>Exploratory Data Analysis</a:t>
            </a:r>
          </a:p>
        </p:txBody>
      </p:sp>
      <p:cxnSp>
        <p:nvCxnSpPr>
          <p:cNvPr id="31" name="Straight Connector 3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3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1C0BE-C47A-7849-A72C-674647400B5D}"/>
              </a:ext>
            </a:extLst>
          </p:cNvPr>
          <p:cNvSpPr>
            <a:spLocks noGrp="1"/>
          </p:cNvSpPr>
          <p:nvPr>
            <p:ph type="title"/>
          </p:nvPr>
        </p:nvSpPr>
        <p:spPr>
          <a:xfrm>
            <a:off x="808638" y="386930"/>
            <a:ext cx="9236700" cy="1188950"/>
          </a:xfrm>
        </p:spPr>
        <p:txBody>
          <a:bodyPr anchor="b">
            <a:normAutofit/>
          </a:bodyPr>
          <a:lstStyle/>
          <a:p>
            <a:r>
              <a:rPr lang="en-US" sz="5400"/>
              <a:t>Exploratory Data Analysis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53205F-C6D8-6F45-814F-57DC863ECD7A}"/>
              </a:ext>
            </a:extLst>
          </p:cNvPr>
          <p:cNvSpPr>
            <a:spLocks noGrp="1"/>
          </p:cNvSpPr>
          <p:nvPr>
            <p:ph idx="1"/>
          </p:nvPr>
        </p:nvSpPr>
        <p:spPr>
          <a:xfrm>
            <a:off x="793660" y="2599509"/>
            <a:ext cx="10143668" cy="3435531"/>
          </a:xfrm>
        </p:spPr>
        <p:txBody>
          <a:bodyPr anchor="ctr">
            <a:normAutofit/>
          </a:bodyPr>
          <a:lstStyle/>
          <a:p>
            <a:r>
              <a:rPr lang="en-US" sz="2400"/>
              <a:t>At first we checked the nature of the features and its type</a:t>
            </a:r>
          </a:p>
          <a:p>
            <a:r>
              <a:rPr lang="en-US" sz="2400"/>
              <a:t>Then we tried to find out the if there any missing values in the data or not?</a:t>
            </a:r>
          </a:p>
          <a:p>
            <a:pPr lvl="1"/>
            <a:r>
              <a:rPr lang="en-US" i="1" dirty="0"/>
              <a:t>There were no missing values in the data</a:t>
            </a:r>
            <a:endParaRPr lang="en-US" i="1"/>
          </a:p>
          <a:p>
            <a:r>
              <a:rPr lang="en-US" sz="2400"/>
              <a:t>We dropped the id and date sold column in the EDA process, as we concluded it won’t have much effect on the price</a:t>
            </a:r>
          </a:p>
          <a:p>
            <a:pPr lvl="1"/>
            <a:r>
              <a:rPr lang="en-US" i="1" dirty="0"/>
              <a:t>The date column have been later used to find out the age of the house.</a:t>
            </a:r>
            <a:endParaRPr lang="en-US" i="1"/>
          </a:p>
          <a:p>
            <a:r>
              <a:rPr lang="en-US" sz="2400"/>
              <a:t>Then we started finding out some relationship between each individual features and the price</a:t>
            </a:r>
            <a:endParaRPr lang="en-US" sz="2400" i="1"/>
          </a:p>
          <a:p>
            <a:endParaRPr lang="en-US" sz="2400" i="1"/>
          </a:p>
          <a:p>
            <a:pPr marL="457200" lvl="1" indent="0">
              <a:buNone/>
            </a:pPr>
            <a:endParaRPr lang="en-US"/>
          </a:p>
        </p:txBody>
      </p:sp>
    </p:spTree>
    <p:extLst>
      <p:ext uri="{BB962C8B-B14F-4D97-AF65-F5344CB8AC3E}">
        <p14:creationId xmlns:p14="http://schemas.microsoft.com/office/powerpoint/2010/main" val="305698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ACE18-4621-1C44-BBF7-F578C644C510}"/>
              </a:ext>
            </a:extLst>
          </p:cNvPr>
          <p:cNvSpPr>
            <a:spLocks noGrp="1"/>
          </p:cNvSpPr>
          <p:nvPr>
            <p:ph type="title"/>
          </p:nvPr>
        </p:nvSpPr>
        <p:spPr>
          <a:xfrm>
            <a:off x="793662" y="386930"/>
            <a:ext cx="10066122" cy="1298448"/>
          </a:xfrm>
        </p:spPr>
        <p:txBody>
          <a:bodyPr anchor="b">
            <a:normAutofit/>
          </a:bodyPr>
          <a:lstStyle/>
          <a:p>
            <a:r>
              <a:rPr lang="en-US" sz="4800" dirty="0"/>
              <a:t>Bedroom &amp; Price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B22E3B-725A-704E-937D-9E9E0041BD47}"/>
              </a:ext>
            </a:extLst>
          </p:cNvPr>
          <p:cNvSpPr>
            <a:spLocks noGrp="1"/>
          </p:cNvSpPr>
          <p:nvPr>
            <p:ph idx="1"/>
          </p:nvPr>
        </p:nvSpPr>
        <p:spPr>
          <a:xfrm>
            <a:off x="793661" y="2599509"/>
            <a:ext cx="4530898" cy="3639450"/>
          </a:xfrm>
        </p:spPr>
        <p:txBody>
          <a:bodyPr anchor="ctr">
            <a:normAutofit/>
          </a:bodyPr>
          <a:lstStyle/>
          <a:p>
            <a:pPr algn="just"/>
            <a:r>
              <a:rPr lang="en-US" sz="2000" dirty="0"/>
              <a:t>By selecting the bedroom and price feature and grouping them the number of bedrooms, we see that as bedrooms size increases from 1 to 6 we see the average prices of houses sold increases.</a:t>
            </a:r>
          </a:p>
          <a:p>
            <a:pPr algn="just"/>
            <a:r>
              <a:rPr lang="en-US" sz="2000" dirty="0"/>
              <a:t>The conclusion cannot be made for the rest of the data as the not enough data is available.</a:t>
            </a:r>
          </a:p>
        </p:txBody>
      </p:sp>
      <p:pic>
        <p:nvPicPr>
          <p:cNvPr id="5" name="Picture 4" descr="Chart, scatter chart&#10;&#10;Description automatically generated">
            <a:extLst>
              <a:ext uri="{FF2B5EF4-FFF2-40B4-BE49-F238E27FC236}">
                <a16:creationId xmlns:a16="http://schemas.microsoft.com/office/drawing/2014/main" id="{A73FA7C1-7CFF-1E42-A7E2-78F36B152132}"/>
              </a:ext>
            </a:extLst>
          </p:cNvPr>
          <p:cNvPicPr>
            <a:picLocks noChangeAspect="1"/>
          </p:cNvPicPr>
          <p:nvPr/>
        </p:nvPicPr>
        <p:blipFill>
          <a:blip r:embed="rId2"/>
          <a:stretch>
            <a:fillRect/>
          </a:stretch>
        </p:blipFill>
        <p:spPr>
          <a:xfrm>
            <a:off x="5911532" y="2624618"/>
            <a:ext cx="5150277" cy="3433518"/>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9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9E52E-F598-6E4F-B40D-8B64762978C8}"/>
              </a:ext>
            </a:extLst>
          </p:cNvPr>
          <p:cNvSpPr>
            <a:spLocks noGrp="1"/>
          </p:cNvSpPr>
          <p:nvPr>
            <p:ph type="title"/>
          </p:nvPr>
        </p:nvSpPr>
        <p:spPr>
          <a:xfrm>
            <a:off x="793662" y="386930"/>
            <a:ext cx="10066122" cy="1298448"/>
          </a:xfrm>
        </p:spPr>
        <p:txBody>
          <a:bodyPr anchor="b">
            <a:normAutofit/>
          </a:bodyPr>
          <a:lstStyle/>
          <a:p>
            <a:r>
              <a:rPr lang="en-US" sz="4800"/>
              <a:t>Bathrooms &amp; Price</a:t>
            </a:r>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01D231-FFF2-FB4C-A049-5956A94F4221}"/>
              </a:ext>
            </a:extLst>
          </p:cNvPr>
          <p:cNvSpPr>
            <a:spLocks noGrp="1"/>
          </p:cNvSpPr>
          <p:nvPr>
            <p:ph idx="1"/>
          </p:nvPr>
        </p:nvSpPr>
        <p:spPr>
          <a:xfrm>
            <a:off x="793661" y="2599509"/>
            <a:ext cx="4530898" cy="3639450"/>
          </a:xfrm>
        </p:spPr>
        <p:txBody>
          <a:bodyPr anchor="ctr">
            <a:normAutofit/>
          </a:bodyPr>
          <a:lstStyle/>
          <a:p>
            <a:pPr algn="just"/>
            <a:r>
              <a:rPr lang="en-US" sz="2000" dirty="0"/>
              <a:t>We have observed as that as the number of bathrooms in home increases the average prices of the house but until the count of 5-6 bathrooms.</a:t>
            </a:r>
          </a:p>
          <a:p>
            <a:pPr algn="just"/>
            <a:r>
              <a:rPr lang="en-US" sz="2000" dirty="0"/>
              <a:t>After the 5-6 bathrooms, the increase in bathrooms does not have any effect on the prices of the house</a:t>
            </a:r>
          </a:p>
          <a:p>
            <a:pPr algn="just"/>
            <a:endParaRPr lang="en-US" sz="2000" dirty="0"/>
          </a:p>
        </p:txBody>
      </p:sp>
      <p:pic>
        <p:nvPicPr>
          <p:cNvPr id="7" name="Picture 6" descr="Chart, scatter chart&#10;&#10;Description automatically generated">
            <a:extLst>
              <a:ext uri="{FF2B5EF4-FFF2-40B4-BE49-F238E27FC236}">
                <a16:creationId xmlns:a16="http://schemas.microsoft.com/office/drawing/2014/main" id="{624601B6-18BA-F846-BD37-C3D8B3B9EF77}"/>
              </a:ext>
            </a:extLst>
          </p:cNvPr>
          <p:cNvPicPr>
            <a:picLocks noChangeAspect="1"/>
          </p:cNvPicPr>
          <p:nvPr/>
        </p:nvPicPr>
        <p:blipFill>
          <a:blip r:embed="rId3"/>
          <a:stretch>
            <a:fillRect/>
          </a:stretch>
        </p:blipFill>
        <p:spPr>
          <a:xfrm>
            <a:off x="5911532" y="2624618"/>
            <a:ext cx="5150277" cy="3433518"/>
          </a:xfrm>
          <a:prstGeom prst="rect">
            <a:avLst/>
          </a:prstGeom>
        </p:spPr>
      </p:pic>
      <p:sp>
        <p:nvSpPr>
          <p:cNvPr id="27" name="Rectangle 2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69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C5FDC-79DF-6843-8910-C483C774DC26}"/>
              </a:ext>
            </a:extLst>
          </p:cNvPr>
          <p:cNvSpPr>
            <a:spLocks noGrp="1"/>
          </p:cNvSpPr>
          <p:nvPr>
            <p:ph type="title"/>
          </p:nvPr>
        </p:nvSpPr>
        <p:spPr>
          <a:xfrm>
            <a:off x="793662" y="386930"/>
            <a:ext cx="10066122" cy="1298448"/>
          </a:xfrm>
        </p:spPr>
        <p:txBody>
          <a:bodyPr anchor="b">
            <a:normAutofit/>
          </a:bodyPr>
          <a:lstStyle/>
          <a:p>
            <a:r>
              <a:rPr lang="en-US" sz="4800" dirty="0"/>
              <a:t>Square foot living &amp; Price</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EDE8A1-28D1-944E-8EFD-B92651DA4B02}"/>
              </a:ext>
            </a:extLst>
          </p:cNvPr>
          <p:cNvSpPr>
            <a:spLocks noGrp="1"/>
          </p:cNvSpPr>
          <p:nvPr>
            <p:ph idx="1"/>
          </p:nvPr>
        </p:nvSpPr>
        <p:spPr>
          <a:xfrm>
            <a:off x="793661" y="2599509"/>
            <a:ext cx="4530898" cy="3639450"/>
          </a:xfrm>
        </p:spPr>
        <p:txBody>
          <a:bodyPr anchor="ctr">
            <a:normAutofit/>
          </a:bodyPr>
          <a:lstStyle/>
          <a:p>
            <a:pPr algn="just"/>
            <a:r>
              <a:rPr lang="en-US" sz="2000" dirty="0"/>
              <a:t>We have hypothesized that the increase in square foot should in increase in the prices of the house.</a:t>
            </a:r>
          </a:p>
          <a:p>
            <a:pPr algn="just"/>
            <a:r>
              <a:rPr lang="en-US" sz="2000" dirty="0"/>
              <a:t>The hypothesis have been proven correct and we can see this relationship the following charts and we decided to consider this feature as one of our primary predictors</a:t>
            </a:r>
          </a:p>
        </p:txBody>
      </p:sp>
      <p:pic>
        <p:nvPicPr>
          <p:cNvPr id="7" name="Picture 6" descr="Chart, scatter chart&#10;&#10;Description automatically generated">
            <a:extLst>
              <a:ext uri="{FF2B5EF4-FFF2-40B4-BE49-F238E27FC236}">
                <a16:creationId xmlns:a16="http://schemas.microsoft.com/office/drawing/2014/main" id="{851D96FC-F530-E545-8669-733F515CF024}"/>
              </a:ext>
            </a:extLst>
          </p:cNvPr>
          <p:cNvPicPr>
            <a:picLocks noChangeAspect="1"/>
          </p:cNvPicPr>
          <p:nvPr/>
        </p:nvPicPr>
        <p:blipFill>
          <a:blip r:embed="rId2"/>
          <a:stretch>
            <a:fillRect/>
          </a:stretch>
        </p:blipFill>
        <p:spPr>
          <a:xfrm>
            <a:off x="5911532" y="2624618"/>
            <a:ext cx="5150277" cy="3433518"/>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596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TotalTime>
  <Words>1743</Words>
  <Application>Microsoft Macintosh PowerPoint</Application>
  <PresentationFormat>Widescreen</PresentationFormat>
  <Paragraphs>118</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IML End-Term Assignment</vt:lpstr>
      <vt:lpstr>Table of content</vt:lpstr>
      <vt:lpstr>Objective</vt:lpstr>
      <vt:lpstr>Hypothesis</vt:lpstr>
      <vt:lpstr>Exploratory Data Analysis</vt:lpstr>
      <vt:lpstr>Exploratory Data Analysis</vt:lpstr>
      <vt:lpstr>Bedroom &amp; Price</vt:lpstr>
      <vt:lpstr>Bathrooms &amp; Price</vt:lpstr>
      <vt:lpstr>Square foot living &amp; Price</vt:lpstr>
      <vt:lpstr>PowerPoint Presentation</vt:lpstr>
      <vt:lpstr>PowerPoint Presentation</vt:lpstr>
      <vt:lpstr>PowerPoint Presentation</vt:lpstr>
      <vt:lpstr>PowerPoint Presentation</vt:lpstr>
      <vt:lpstr>PowerPoint Presentation</vt:lpstr>
      <vt:lpstr>PowerPoint Presentation</vt:lpstr>
      <vt:lpstr>Initial Model fitting</vt:lpstr>
      <vt:lpstr>Model Fitting – Linear Regression</vt:lpstr>
      <vt:lpstr>PowerPoint Presentation</vt:lpstr>
      <vt:lpstr>PowerPoint Presentation</vt:lpstr>
      <vt:lpstr>Feature Engineering</vt:lpstr>
      <vt:lpstr>Value transformation</vt:lpstr>
      <vt:lpstr>Feature Generation</vt:lpstr>
      <vt:lpstr>One-hot encoding</vt:lpstr>
      <vt:lpstr>One-hot encoding </vt:lpstr>
      <vt:lpstr>Model fitting </vt:lpstr>
      <vt:lpstr>Backward elimination</vt:lpstr>
      <vt:lpstr>Forward Selection</vt:lpstr>
      <vt:lpstr>PowerPoint Presentation</vt:lpstr>
      <vt:lpstr>Model Fitting</vt:lpstr>
      <vt:lpstr>Decision tree</vt:lpstr>
      <vt:lpstr>PowerPoint Presentation</vt:lpstr>
      <vt:lpstr>Model testing</vt:lpstr>
      <vt:lpstr>Model testing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8739</dc:creator>
  <cp:lastModifiedBy>8739</cp:lastModifiedBy>
  <cp:revision>16</cp:revision>
  <dcterms:created xsi:type="dcterms:W3CDTF">2021-11-07T16:35:10Z</dcterms:created>
  <dcterms:modified xsi:type="dcterms:W3CDTF">2021-11-09T14:36:06Z</dcterms:modified>
</cp:coreProperties>
</file>